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60" r:id="rId5"/>
  </p:sldMasterIdLst>
  <p:notesMasterIdLst>
    <p:notesMasterId r:id="rId20"/>
  </p:notesMasterIdLst>
  <p:handoutMasterIdLst>
    <p:handoutMasterId r:id="rId21"/>
  </p:handoutMasterIdLst>
  <p:sldIdLst>
    <p:sldId id="257" r:id="rId6"/>
    <p:sldId id="268" r:id="rId7"/>
    <p:sldId id="267" r:id="rId8"/>
    <p:sldId id="269" r:id="rId9"/>
    <p:sldId id="272" r:id="rId10"/>
    <p:sldId id="273" r:id="rId11"/>
    <p:sldId id="274" r:id="rId12"/>
    <p:sldId id="275" r:id="rId13"/>
    <p:sldId id="277" r:id="rId14"/>
    <p:sldId id="276" r:id="rId15"/>
    <p:sldId id="640" r:id="rId16"/>
    <p:sldId id="639" r:id="rId17"/>
    <p:sldId id="754" r:id="rId18"/>
    <p:sldId id="265"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3720" autoAdjust="0"/>
  </p:normalViewPr>
  <p:slideViewPr>
    <p:cSldViewPr>
      <p:cViewPr varScale="1">
        <p:scale>
          <a:sx n="43" d="100"/>
          <a:sy n="43" d="100"/>
        </p:scale>
        <p:origin x="1576" y="44"/>
      </p:cViewPr>
      <p:guideLst>
        <p:guide orient="horz" pos="2160"/>
        <p:guide pos="3839"/>
      </p:guideLst>
    </p:cSldViewPr>
  </p:slideViewPr>
  <p:notesTextViewPr>
    <p:cViewPr>
      <p:scale>
        <a:sx n="1" d="1"/>
        <a:sy n="1" d="1"/>
      </p:scale>
      <p:origin x="0" y="-308"/>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1/9/2019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1/9/2019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9555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This is not a glorified CMD prompt.  It’s an object </a:t>
            </a:r>
            <a:r>
              <a:rPr lang="en-US" sz="1600" dirty="0"/>
              <a:t>oriented scripting language built on .NET framework.</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You have access to .NET objects, classes and methods as well so if there isn’t a Cmdlet for what you want to do, you can build them yourself.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Powershell was introduced in Exchange 2007.</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Powershell follows the a verb-noun naming convention.  You will see later how this makes it easier to find what you need.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1600" dirty="0"/>
              <a:t>Who has used? </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Batch files</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VBScript</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en-US" sz="1600" dirty="0"/>
              <a:t>PowerShell</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Tell story about how I started using powershell and SMOs</a:t>
            </a:r>
          </a:p>
        </p:txBody>
      </p:sp>
      <p:sp>
        <p:nvSpPr>
          <p:cNvPr id="4" name="Slide Number Placeholder 3"/>
          <p:cNvSpPr>
            <a:spLocks noGrp="1"/>
          </p:cNvSpPr>
          <p:nvPr>
            <p:ph type="sldNum" sz="quarter" idx="5"/>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85968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Over 500 cmdlets</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Start-</a:t>
            </a:r>
            <a:r>
              <a:rPr lang="en-US" sz="1600" b="0" i="0" kern="1200" dirty="0" err="1">
                <a:solidFill>
                  <a:schemeClr val="tx1"/>
                </a:solidFill>
                <a:effectLst/>
                <a:latin typeface="+mn-lt"/>
                <a:ea typeface="+mn-ea"/>
                <a:cs typeface="+mn-cs"/>
              </a:rPr>
              <a:t>DbaMigration</a:t>
            </a:r>
            <a:r>
              <a:rPr lang="en-US" sz="1600" b="0" i="0" kern="1200" dirty="0">
                <a:solidFill>
                  <a:schemeClr val="tx1"/>
                </a:solidFill>
                <a:effectLst/>
                <a:latin typeface="+mn-lt"/>
                <a:ea typeface="+mn-ea"/>
                <a:cs typeface="+mn-cs"/>
              </a:rPr>
              <a:t> – Full server migrations – Demo later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Backup-</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/Restore-</a:t>
            </a:r>
            <a:r>
              <a:rPr lang="en-US" sz="1600" b="0" i="0" kern="1200" dirty="0" err="1">
                <a:solidFill>
                  <a:schemeClr val="tx1"/>
                </a:solidFill>
                <a:effectLst/>
                <a:latin typeface="+mn-lt"/>
                <a:ea typeface="+mn-ea"/>
                <a:cs typeface="+mn-cs"/>
              </a:rPr>
              <a:t>DbaDatabase</a:t>
            </a:r>
            <a:r>
              <a:rPr lang="en-US" sz="1600" b="0" i="0" kern="1200" dirty="0">
                <a:solidFill>
                  <a:schemeClr val="tx1"/>
                </a:solidFill>
                <a:effectLst/>
                <a:latin typeface="+mn-lt"/>
                <a:ea typeface="+mn-ea"/>
                <a:cs typeface="+mn-cs"/>
              </a:rPr>
              <a:t> – For guess what??</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Copy-</a:t>
            </a:r>
            <a:r>
              <a:rPr lang="en-US" sz="1600" kern="1200" dirty="0" err="1">
                <a:solidFill>
                  <a:schemeClr val="tx1"/>
                </a:solidFill>
                <a:effectLst/>
                <a:latin typeface="+mn-lt"/>
                <a:ea typeface="+mn-ea"/>
                <a:cs typeface="+mn-cs"/>
              </a:rPr>
              <a:t>DbaLogin</a:t>
            </a:r>
            <a:r>
              <a:rPr lang="en-US" dirty="0"/>
              <a:t> - </a:t>
            </a:r>
            <a:r>
              <a:rPr lang="en-US" sz="1600" b="0" i="0" kern="1200" dirty="0">
                <a:solidFill>
                  <a:schemeClr val="tx1"/>
                </a:solidFill>
                <a:effectLst/>
                <a:latin typeface="+mn-lt"/>
                <a:ea typeface="+mn-ea"/>
                <a:cs typeface="+mn-cs"/>
              </a:rPr>
              <a:t>Copies all logins from Source Destination. If a SQL Login on Source exists on the Destination, the Login on Destination will be dropped and recreated.</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mn-lt"/>
                <a:ea typeface="+mn-ea"/>
                <a:cs typeface="+mn-cs"/>
              </a:rPr>
              <a:t>Test-</a:t>
            </a:r>
            <a:r>
              <a:rPr lang="en-US" sz="1600" b="0" i="0" kern="1200" dirty="0" err="1">
                <a:solidFill>
                  <a:schemeClr val="tx1"/>
                </a:solidFill>
                <a:effectLst/>
                <a:latin typeface="+mn-lt"/>
                <a:ea typeface="+mn-ea"/>
                <a:cs typeface="+mn-cs"/>
              </a:rPr>
              <a:t>DbaLastBackup</a:t>
            </a:r>
            <a:r>
              <a:rPr lang="en-US" sz="1600" b="0" i="0" kern="1200" dirty="0">
                <a:solidFill>
                  <a:schemeClr val="tx1"/>
                </a:solidFill>
                <a:effectLst/>
                <a:latin typeface="+mn-lt"/>
                <a:ea typeface="+mn-ea"/>
                <a:cs typeface="+mn-cs"/>
              </a:rPr>
              <a:t> - Restores all or some of the latest backups and performs a DBCC CHECKDB</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b="1" dirty="0"/>
              <a:t>Install-Module -</a:t>
            </a:r>
            <a:r>
              <a:rPr lang="en-US" b="1" dirty="0">
                <a:solidFill>
                  <a:schemeClr val="tx1">
                    <a:lumMod val="65000"/>
                  </a:schemeClr>
                </a:solidFill>
              </a:rPr>
              <a:t>Name</a:t>
            </a:r>
            <a:r>
              <a:rPr lang="en-US" b="1" dirty="0"/>
              <a:t> </a:t>
            </a:r>
            <a:r>
              <a:rPr lang="en-US" b="1" dirty="0" err="1"/>
              <a:t>DBAtools</a:t>
            </a:r>
            <a:r>
              <a:rPr lang="en-US" b="1" dirty="0"/>
              <a:t> -</a:t>
            </a:r>
            <a:r>
              <a:rPr lang="en-US" b="1" dirty="0">
                <a:solidFill>
                  <a:schemeClr val="tx1">
                    <a:lumMod val="65000"/>
                  </a:schemeClr>
                </a:solidFill>
              </a:rPr>
              <a:t>Scope</a:t>
            </a:r>
            <a:r>
              <a:rPr lang="en-US" b="1" dirty="0"/>
              <a:t> </a:t>
            </a:r>
            <a:r>
              <a:rPr lang="en-US" b="1" dirty="0" err="1"/>
              <a:t>CurrentUser</a:t>
            </a:r>
            <a:endParaRPr lang="en-US" b="1" dirty="0"/>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Easy to install</a:t>
            </a: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If you don’t have admin rights, you can install it as </a:t>
            </a:r>
            <a:r>
              <a:rPr lang="en-US" sz="1600" b="0" i="0" kern="1200" dirty="0" err="1">
                <a:solidFill>
                  <a:schemeClr val="tx1"/>
                </a:solidFill>
                <a:effectLst/>
                <a:latin typeface="+mn-lt"/>
                <a:ea typeface="+mn-ea"/>
                <a:cs typeface="+mn-cs"/>
              </a:rPr>
              <a:t>currentuser</a:t>
            </a:r>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270239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 Checks uses </a:t>
            </a:r>
            <a:r>
              <a:rPr lang="en-US" dirty="0" err="1"/>
              <a:t>DBATools</a:t>
            </a:r>
            <a:r>
              <a:rPr lang="en-US" dirty="0"/>
              <a:t> along with PESTER to validate your environment.  </a:t>
            </a:r>
          </a:p>
          <a:p>
            <a:endParaRPr lang="en-US" dirty="0"/>
          </a:p>
          <a:p>
            <a:endParaRPr lang="en-US" dirty="0"/>
          </a:p>
          <a:p>
            <a:endParaRPr lang="en-US" dirty="0"/>
          </a:p>
          <a:p>
            <a:r>
              <a:rPr lang="en-US" sz="1600" b="0" i="0" u="none" strike="noStrike" kern="1200" dirty="0">
                <a:solidFill>
                  <a:schemeClr val="tx1"/>
                </a:solidFill>
                <a:effectLst/>
                <a:latin typeface="+mn-lt"/>
                <a:ea typeface="+mn-ea"/>
                <a:cs typeface="+mn-cs"/>
              </a:rPr>
              <a:t>Pester provides a framework for running Unit Tests to execute and validate PowerShell commands</a:t>
            </a:r>
            <a:r>
              <a:rPr lang="en-US" sz="1600" b="0" i="0" u="none" strike="noStrike" kern="1200">
                <a:solidFill>
                  <a:schemeClr val="tx1"/>
                </a:solidFill>
                <a:effectLst/>
                <a:latin typeface="+mn-lt"/>
                <a:ea typeface="+mn-ea"/>
                <a:cs typeface="+mn-cs"/>
              </a:rPr>
              <a:t>. </a:t>
            </a:r>
            <a:endParaRPr lang="en-US" sz="16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269299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600" b="0" i="0" kern="1200" dirty="0">
                <a:solidFill>
                  <a:schemeClr val="tx1"/>
                </a:solidFill>
                <a:effectLst/>
                <a:latin typeface="+mn-lt"/>
                <a:ea typeface="+mn-ea"/>
                <a:cs typeface="+mn-cs"/>
              </a:rPr>
              <a:t>Managed Object Format (MOF) is the language used to describe Common Information Model classes.  CIM is model used to describe how to represent real-world managed objects.</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Two options:  PUSH and PULL modes</a:t>
            </a:r>
          </a:p>
          <a:p>
            <a:pPr marL="285750" indent="-285750">
              <a:buFontTx/>
              <a:buChar char="-"/>
            </a:pPr>
            <a:r>
              <a:rPr lang="en-US" sz="1600" b="0" i="0" kern="1200" dirty="0">
                <a:solidFill>
                  <a:schemeClr val="tx1"/>
                </a:solidFill>
                <a:effectLst/>
                <a:latin typeface="+mn-lt"/>
                <a:ea typeface="+mn-ea"/>
                <a:cs typeface="+mn-cs"/>
              </a:rPr>
              <a:t>Push mode is what I will demo today.  Running “Start-</a:t>
            </a:r>
            <a:r>
              <a:rPr lang="en-US" sz="1600" b="0" i="0" kern="1200" dirty="0" err="1">
                <a:solidFill>
                  <a:schemeClr val="tx1"/>
                </a:solidFill>
                <a:effectLst/>
                <a:latin typeface="+mn-lt"/>
                <a:ea typeface="+mn-ea"/>
                <a:cs typeface="+mn-cs"/>
              </a:rPr>
              <a:t>DSCConfiguration</a:t>
            </a:r>
            <a:r>
              <a:rPr lang="en-US" sz="1600" b="0" i="0" kern="1200" dirty="0">
                <a:solidFill>
                  <a:schemeClr val="tx1"/>
                </a:solidFill>
                <a:effectLst/>
                <a:latin typeface="+mn-lt"/>
                <a:ea typeface="+mn-ea"/>
                <a:cs typeface="+mn-cs"/>
              </a:rPr>
              <a:t>” and pointing to a MOF file.</a:t>
            </a:r>
          </a:p>
          <a:p>
            <a:pPr marL="285750" indent="-285750">
              <a:buFontTx/>
              <a:buChar char="-"/>
            </a:pPr>
            <a:r>
              <a:rPr lang="en-US" sz="1600" b="0" i="0" kern="1200" dirty="0">
                <a:solidFill>
                  <a:schemeClr val="tx1"/>
                </a:solidFill>
                <a:effectLst/>
                <a:latin typeface="+mn-lt"/>
                <a:ea typeface="+mn-ea"/>
                <a:cs typeface="+mn-cs"/>
              </a:rPr>
              <a:t>Pull mode involves setting up a PULL SERVER that the LCM polls regularly and get new MOF files and either </a:t>
            </a:r>
            <a:r>
              <a:rPr lang="en-US" sz="1600" b="1" i="0" kern="1200" dirty="0">
                <a:solidFill>
                  <a:schemeClr val="tx1"/>
                </a:solidFill>
                <a:effectLst/>
                <a:latin typeface="+mn-lt"/>
                <a:ea typeface="+mn-ea"/>
                <a:cs typeface="+mn-cs"/>
              </a:rPr>
              <a:t>apply and monitor</a:t>
            </a:r>
            <a:r>
              <a:rPr lang="en-US" sz="1600" b="0" i="0" kern="1200" dirty="0">
                <a:solidFill>
                  <a:schemeClr val="tx1"/>
                </a:solidFill>
                <a:effectLst/>
                <a:latin typeface="+mn-lt"/>
                <a:ea typeface="+mn-ea"/>
                <a:cs typeface="+mn-cs"/>
              </a:rPr>
              <a:t> or </a:t>
            </a:r>
            <a:r>
              <a:rPr lang="en-US" sz="1600" b="1" i="0" kern="1200" dirty="0">
                <a:solidFill>
                  <a:schemeClr val="tx1"/>
                </a:solidFill>
                <a:effectLst/>
                <a:latin typeface="+mn-lt"/>
                <a:ea typeface="+mn-ea"/>
                <a:cs typeface="+mn-cs"/>
              </a:rPr>
              <a:t>apply and correct</a:t>
            </a:r>
            <a:r>
              <a:rPr lang="en-US" sz="1600" b="0" i="0" kern="1200" dirty="0">
                <a:solidFill>
                  <a:schemeClr val="tx1"/>
                </a:solidFill>
                <a:effectLst/>
                <a:latin typeface="+mn-lt"/>
                <a:ea typeface="+mn-ea"/>
                <a:cs typeface="+mn-cs"/>
              </a:rPr>
              <a:t> configuration drift.</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We use it to manage our in-store POS systems in a PULL configuration.</a:t>
            </a:r>
          </a:p>
          <a:p>
            <a:endParaRPr lang="en-US" sz="1600" b="0" i="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Tell the story about the dev manager: “Well we don’t setup our servers the way customers do…” – Well with DSC you could force configuration compliance</a:t>
            </a:r>
          </a:p>
          <a:p>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175992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45556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087558E-7D7A-4063-923E-7CD66331EBC4}" type="slidenum">
              <a:rPr lang="en-US" smtClean="0"/>
              <a:pPr>
                <a:defRPr/>
              </a:pPr>
              <a:t>13</a:t>
            </a:fld>
            <a:endParaRPr lang="en-US"/>
          </a:p>
        </p:txBody>
      </p:sp>
    </p:spTree>
    <p:extLst>
      <p:ext uri="{BB962C8B-B14F-4D97-AF65-F5344CB8AC3E}">
        <p14:creationId xmlns:p14="http://schemas.microsoft.com/office/powerpoint/2010/main" val="56715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Tree>
    <p:extLst>
      <p:ext uri="{BB962C8B-B14F-4D97-AF65-F5344CB8AC3E}">
        <p14:creationId xmlns:p14="http://schemas.microsoft.com/office/powerpoint/2010/main" val="534044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8702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Presenter Introduct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7025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17701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121"/>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07425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618751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Presenter Introdu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88825" cy="6858000"/>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7"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32146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70679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Presenter Introduction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0851"/>
          <a:stretch/>
        </p:blipFill>
        <p:spPr>
          <a:xfrm>
            <a:off x="-287333" y="0"/>
            <a:ext cx="12476158" cy="6893587"/>
          </a:xfrm>
          <a:prstGeom prst="rect">
            <a:avLst/>
          </a:prstGeom>
        </p:spPr>
      </p:pic>
      <p:sp>
        <p:nvSpPr>
          <p:cNvPr id="4" name="Rectangle 3"/>
          <p:cNvSpPr/>
          <p:nvPr userDrawn="1"/>
        </p:nvSpPr>
        <p:spPr>
          <a:xfrm>
            <a:off x="-240641" y="0"/>
            <a:ext cx="124294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5" name="Straight Connector 4"/>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67242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538808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Presenter Introduc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36"/>
            <a:ext cx="12188825" cy="6838765"/>
          </a:xfrm>
          <a:prstGeom prst="rect">
            <a:avLst/>
          </a:prstGeom>
        </p:spPr>
      </p:pic>
      <p:sp>
        <p:nvSpPr>
          <p:cNvPr id="4" name="Rectangle 3"/>
          <p:cNvSpPr/>
          <p:nvPr userDrawn="1"/>
        </p:nvSpPr>
        <p:spPr>
          <a:xfrm>
            <a:off x="0" y="0"/>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6" name="Straight Connector 5"/>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8"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401167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711821"/>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none" spc="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7" name="Straight Connector 6"/>
          <p:cNvCxnSpPr/>
          <p:nvPr userDrawn="1"/>
        </p:nvCxnSpPr>
        <p:spPr>
          <a:xfrm>
            <a:off x="527244" y="2468893"/>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0" hasCustomPrompt="1"/>
          </p:nvPr>
        </p:nvSpPr>
        <p:spPr>
          <a:xfrm>
            <a:off x="644452" y="2659264"/>
            <a:ext cx="2015136" cy="1345800"/>
          </a:xfrm>
          <a:prstGeom prst="rect">
            <a:avLst/>
          </a:prstGeom>
        </p:spPr>
        <p:txBody>
          <a:bodyPr/>
          <a:lstStyle>
            <a:lvl1pPr marL="0" indent="0" algn="ctr">
              <a:buFontTx/>
              <a:buNone/>
              <a:defRPr sz="2133"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662999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Halfpage Title Content">
    <p:spTree>
      <p:nvGrpSpPr>
        <p:cNvPr id="1" name=""/>
        <p:cNvGrpSpPr/>
        <p:nvPr/>
      </p:nvGrpSpPr>
      <p:grpSpPr>
        <a:xfrm>
          <a:off x="0" y="0"/>
          <a:ext cx="0" cy="0"/>
          <a:chOff x="0" y="0"/>
          <a:chExt cx="0" cy="0"/>
        </a:xfrm>
      </p:grpSpPr>
      <p:sp>
        <p:nvSpPr>
          <p:cNvPr id="5" name="Rectangle 4"/>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6" name="Rectangle 5"/>
          <p:cNvSpPr/>
          <p:nvPr userDrawn="1"/>
        </p:nvSpPr>
        <p:spPr>
          <a:xfrm>
            <a:off x="-1" y="3300984"/>
            <a:ext cx="12188826" cy="3557016"/>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Box 8"/>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10" name="Straight Connector 9"/>
          <p:cNvCxnSpPr/>
          <p:nvPr userDrawn="1"/>
        </p:nvCxnSpPr>
        <p:spPr>
          <a:xfrm flipV="1">
            <a:off x="10752334" y="6385990"/>
            <a:ext cx="0" cy="30737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rPr>
              <a:t>PAGE </a:t>
            </a:r>
            <a:fld id="{1B56E1DB-0F78-9643-AC96-177772710AEF}" type="slidenum">
              <a:rPr kumimoji="0" lang="tr-TR" sz="1066" b="1" i="0" u="none" strike="noStrike" kern="1200" cap="none" spc="151" normalizeH="0" baseline="0" noProof="0" smtClean="0">
                <a:ln>
                  <a:noFill/>
                </a:ln>
                <a:solidFill>
                  <a:srgbClr val="FFFFFF"/>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FFFFFF"/>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547044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New Section">
    <p:spTree>
      <p:nvGrpSpPr>
        <p:cNvPr id="1" name=""/>
        <p:cNvGrpSpPr/>
        <p:nvPr/>
      </p:nvGrpSpPr>
      <p:grpSpPr>
        <a:xfrm>
          <a:off x="0" y="0"/>
          <a:ext cx="0" cy="0"/>
          <a:chOff x="0" y="0"/>
          <a:chExt cx="0" cy="0"/>
        </a:xfrm>
      </p:grpSpPr>
      <p:sp>
        <p:nvSpPr>
          <p:cNvPr id="4" name="Rectangle 3"/>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l="-119"/>
          <a:stretch/>
        </p:blipFill>
        <p:spPr>
          <a:xfrm>
            <a:off x="0" y="0"/>
            <a:ext cx="12237495" cy="6858000"/>
          </a:xfrm>
          <a:prstGeom prst="rect">
            <a:avLst/>
          </a:prstGeom>
        </p:spPr>
      </p:pic>
      <p:sp>
        <p:nvSpPr>
          <p:cNvPr id="7" name="Rectangle 6"/>
          <p:cNvSpPr/>
          <p:nvPr userDrawn="1"/>
        </p:nvSpPr>
        <p:spPr>
          <a:xfrm>
            <a:off x="0" y="-27384"/>
            <a:ext cx="12273470"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9" name="Straight Connector 8"/>
          <p:cNvCxnSpPr/>
          <p:nvPr userDrawn="1"/>
        </p:nvCxnSpPr>
        <p:spPr>
          <a:xfrm>
            <a:off x="3407894" y="3168033"/>
            <a:ext cx="5391504" cy="124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0" hasCustomPrompt="1"/>
          </p:nvPr>
        </p:nvSpPr>
        <p:spPr>
          <a:xfrm>
            <a:off x="3407894" y="2026684"/>
            <a:ext cx="5391504" cy="1056216"/>
          </a:xfrm>
          <a:prstGeom prst="rect">
            <a:avLst/>
          </a:prstGeom>
        </p:spPr>
        <p:txBody>
          <a:bodyPr anchor="b"/>
          <a:lstStyle>
            <a:lvl1pPr marL="0" indent="0" algn="ctr">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4375836" y="3415489"/>
            <a:ext cx="3455617" cy="480484"/>
          </a:xfrm>
          <a:prstGeom prst="rect">
            <a:avLst/>
          </a:prstGeom>
        </p:spPr>
        <p:txBody>
          <a:bodyPr/>
          <a:lstStyle>
            <a:lvl1pPr marL="0" indent="0" algn="ctr">
              <a:buFontTx/>
              <a:buNone/>
              <a:defRPr sz="2399"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268378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
        <p:nvSpPr>
          <p:cNvPr id="8"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37254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6" t="7949" r="-16" b="14110"/>
          <a:stretch/>
        </p:blipFill>
        <p:spPr>
          <a:xfrm>
            <a:off x="-11851" y="0"/>
            <a:ext cx="12200677" cy="6864669"/>
          </a:xfrm>
          <a:prstGeom prst="rect">
            <a:avLst/>
          </a:prstGeom>
        </p:spPr>
      </p:pic>
      <p:sp>
        <p:nvSpPr>
          <p:cNvPr id="4" name="Rectangle 3"/>
          <p:cNvSpPr/>
          <p:nvPr userDrawn="1"/>
        </p:nvSpPr>
        <p:spPr>
          <a:xfrm flipH="1">
            <a:off x="-1" y="946487"/>
            <a:ext cx="128304" cy="1018672"/>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5" name="Rectangle 4"/>
          <p:cNvSpPr/>
          <p:nvPr userDrawn="1"/>
        </p:nvSpPr>
        <p:spPr>
          <a:xfrm>
            <a:off x="-1" y="0"/>
            <a:ext cx="1218882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31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81249" y="346473"/>
            <a:ext cx="1151828" cy="1152128"/>
          </a:xfrm>
          <a:prstGeom prst="rect">
            <a:avLst/>
          </a:prstGeom>
        </p:spPr>
      </p:pic>
    </p:spTree>
    <p:extLst>
      <p:ext uri="{BB962C8B-B14F-4D97-AF65-F5344CB8AC3E}">
        <p14:creationId xmlns:p14="http://schemas.microsoft.com/office/powerpoint/2010/main" val="144152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709212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09796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5750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3373"/>
            <a:ext cx="12188825"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39702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7082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New Section">
    <p:spTree>
      <p:nvGrpSpPr>
        <p:cNvPr id="1" name=""/>
        <p:cNvGrpSpPr/>
        <p:nvPr/>
      </p:nvGrpSpPr>
      <p:grpSpPr>
        <a:xfrm>
          <a:off x="0" y="0"/>
          <a:ext cx="0" cy="0"/>
          <a:chOff x="0" y="0"/>
          <a:chExt cx="0" cy="0"/>
        </a:xfrm>
      </p:grpSpPr>
      <p:pic>
        <p:nvPicPr>
          <p:cNvPr id="7" name="Picture 6" descr="2M1T Spec Ckn 2L Coke.jpg"/>
          <p:cNvPicPr>
            <a:picLocks noChangeAspect="1"/>
          </p:cNvPicPr>
          <p:nvPr userDrawn="1"/>
        </p:nvPicPr>
        <p:blipFill rotWithShape="1">
          <a:blip r:embed="rId2" cstate="print">
            <a:extLst>
              <a:ext uri="{28A0092B-C50C-407E-A947-70E740481C1C}">
                <a14:useLocalDpi xmlns:a14="http://schemas.microsoft.com/office/drawing/2010/main"/>
              </a:ext>
            </a:extLst>
          </a:blip>
          <a:srcRect r="602" b="11035"/>
          <a:stretch/>
        </p:blipFill>
        <p:spPr>
          <a:xfrm>
            <a:off x="0" y="0"/>
            <a:ext cx="12188825" cy="6820213"/>
          </a:xfrm>
          <a:prstGeom prst="rect">
            <a:avLst/>
          </a:prstGeom>
          <a:noFill/>
          <a:ln>
            <a:noFill/>
          </a:ln>
        </p:spPr>
      </p:pic>
      <p:sp>
        <p:nvSpPr>
          <p:cNvPr id="4" name="Rectangle 3"/>
          <p:cNvSpPr/>
          <p:nvPr userDrawn="1"/>
        </p:nvSpPr>
        <p:spPr>
          <a:xfrm>
            <a:off x="0" y="0"/>
            <a:ext cx="12188825" cy="686137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Pizza Press" charset="0"/>
              <a:ea typeface="Pizza Press" charset="0"/>
              <a:cs typeface="Pizza Press"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16837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3866197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17847"/>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6"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20959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New 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4" name="Rectangle 3"/>
          <p:cNvSpPr/>
          <p:nvPr userDrawn="1"/>
        </p:nvSpPr>
        <p:spPr>
          <a:xfrm>
            <a:off x="0" y="0"/>
            <a:ext cx="1218882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8" name="Rectangle 7"/>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109649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
        <p:nvSpPr>
          <p:cNvPr id="7" name="Text Placeholder 6"/>
          <p:cNvSpPr>
            <a:spLocks noGrp="1"/>
          </p:cNvSpPr>
          <p:nvPr>
            <p:ph type="body" sz="quarter" idx="10" hasCustomPrompt="1"/>
          </p:nvPr>
        </p:nvSpPr>
        <p:spPr>
          <a:xfrm>
            <a:off x="1103159" y="2372883"/>
            <a:ext cx="10532759" cy="768349"/>
          </a:xfrm>
          <a:prstGeom prst="rect">
            <a:avLst/>
          </a:prstGeom>
        </p:spPr>
        <p:txBody>
          <a:bodyPr anchor="t"/>
          <a:lstStyle>
            <a:lvl1pPr marL="0" indent="0" algn="ctr">
              <a:buFontTx/>
              <a:buNone/>
              <a:defRPr sz="53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89928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2" t="8283" r="897" b="16716"/>
          <a:stretch/>
        </p:blipFill>
        <p:spPr>
          <a:xfrm>
            <a:off x="0" y="0"/>
            <a:ext cx="12544332" cy="6858000"/>
          </a:xfrm>
          <a:prstGeom prst="rect">
            <a:avLst/>
          </a:prstGeom>
          <a:noFill/>
          <a:ln>
            <a:noFill/>
          </a:ln>
        </p:spPr>
      </p:pic>
      <p:sp>
        <p:nvSpPr>
          <p:cNvPr id="4" name="Rectangle 3"/>
          <p:cNvSpPr/>
          <p:nvPr userDrawn="1"/>
        </p:nvSpPr>
        <p:spPr>
          <a:xfrm>
            <a:off x="0" y="0"/>
            <a:ext cx="1252545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75974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Blue Tint Backround">
    <p:spTree>
      <p:nvGrpSpPr>
        <p:cNvPr id="1" name=""/>
        <p:cNvGrpSpPr/>
        <p:nvPr/>
      </p:nvGrpSpPr>
      <p:grpSpPr>
        <a:xfrm>
          <a:off x="0" y="0"/>
          <a:ext cx="0" cy="0"/>
          <a:chOff x="0" y="0"/>
          <a:chExt cx="0" cy="0"/>
        </a:xfrm>
      </p:grpSpPr>
      <p:sp>
        <p:nvSpPr>
          <p:cNvPr id="3" name="Rectangle 2"/>
          <p:cNvSpPr/>
          <p:nvPr userDrawn="1"/>
        </p:nvSpPr>
        <p:spPr>
          <a:xfrm>
            <a:off x="0" y="0"/>
            <a:ext cx="12155666"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1954527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New Title">
    <p:spTree>
      <p:nvGrpSpPr>
        <p:cNvPr id="1" name=""/>
        <p:cNvGrpSpPr/>
        <p:nvPr/>
      </p:nvGrpSpPr>
      <p:grpSpPr>
        <a:xfrm>
          <a:off x="0" y="0"/>
          <a:ext cx="0" cy="0"/>
          <a:chOff x="0" y="0"/>
          <a:chExt cx="0" cy="0"/>
        </a:xfrm>
      </p:grpSpPr>
      <p:cxnSp>
        <p:nvCxnSpPr>
          <p:cNvPr id="6" name="Straight Connector 5"/>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 t="14344" r="2779" b="12708"/>
          <a:stretch/>
        </p:blipFill>
        <p:spPr>
          <a:xfrm>
            <a:off x="0" y="2"/>
            <a:ext cx="12188825" cy="6857999"/>
          </a:xfrm>
          <a:prstGeom prst="rect">
            <a:avLst/>
          </a:prstGeom>
        </p:spPr>
      </p:pic>
      <p:sp>
        <p:nvSpPr>
          <p:cNvPr id="11" name="Rectangle 10"/>
          <p:cNvSpPr/>
          <p:nvPr userDrawn="1"/>
        </p:nvSpPr>
        <p:spPr>
          <a:xfrm>
            <a:off x="39548" y="4849874"/>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12" name="Straight Connector 11"/>
          <p:cNvCxnSpPr/>
          <p:nvPr userDrawn="1"/>
        </p:nvCxnSpPr>
        <p:spPr>
          <a:xfrm>
            <a:off x="1391115" y="5108267"/>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880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New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583086" y="5088173"/>
            <a:ext cx="9982509" cy="815975"/>
          </a:xfrm>
          <a:prstGeom prst="rect">
            <a:avLst/>
          </a:prstGeom>
        </p:spPr>
        <p:txBody>
          <a:bodyPr anchor="ctr"/>
          <a:lstStyle>
            <a:lvl1pPr marL="0" indent="0">
              <a:buFontTx/>
              <a:buNone/>
              <a:defRPr sz="3732" b="1">
                <a:solidFill>
                  <a:schemeClr val="bg1"/>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520808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New Tit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289" t="19484" r="5249"/>
          <a:stretch/>
        </p:blipFill>
        <p:spPr>
          <a:xfrm>
            <a:off x="0" y="0"/>
            <a:ext cx="12188825" cy="6858000"/>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265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754" t="-420" b="134"/>
          <a:stretch/>
        </p:blipFill>
        <p:spPr>
          <a:xfrm>
            <a:off x="0" y="-1179512"/>
            <a:ext cx="12188825" cy="8215311"/>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8863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New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48" b="247"/>
          <a:stretch/>
        </p:blipFill>
        <p:spPr>
          <a:xfrm>
            <a:off x="0" y="0"/>
            <a:ext cx="12188825" cy="7627315"/>
          </a:xfrm>
          <a:prstGeom prst="rect">
            <a:avLst/>
          </a:prstGeom>
        </p:spPr>
      </p:pic>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TextBox 7"/>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833327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New Title">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4825750"/>
            <a:ext cx="12188825" cy="1363436"/>
          </a:xfrm>
          <a:prstGeom prst="rect">
            <a:avLst/>
          </a:prstGeom>
          <a:solidFill>
            <a:srgbClr val="50739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2C8698"/>
              </a:solidFill>
              <a:effectLst/>
              <a:uLnTx/>
              <a:uFillTx/>
              <a:latin typeface="Bebas Neue" panose="020B0606020202050201" pitchFamily="34" charset="-94"/>
              <a:ea typeface="+mn-ea"/>
              <a:cs typeface="+mn-cs"/>
            </a:endParaRPr>
          </a:p>
        </p:txBody>
      </p:sp>
      <p:cxnSp>
        <p:nvCxnSpPr>
          <p:cNvPr id="5" name="Straight Connector 4"/>
          <p:cNvCxnSpPr/>
          <p:nvPr userDrawn="1"/>
        </p:nvCxnSpPr>
        <p:spPr>
          <a:xfrm>
            <a:off x="1391115" y="5084143"/>
            <a:ext cx="0" cy="786636"/>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6_New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659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82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extBox 1"/>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3" name="Straight Connector 2"/>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1724334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TextBox 2"/>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919038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Stainless Background">
    <p:spTree>
      <p:nvGrpSpPr>
        <p:cNvPr id="1" name=""/>
        <p:cNvGrpSpPr/>
        <p:nvPr/>
      </p:nvGrpSpPr>
      <p:grpSpPr>
        <a:xfrm>
          <a:off x="0" y="0"/>
          <a:ext cx="0" cy="0"/>
          <a:chOff x="0" y="0"/>
          <a:chExt cx="0" cy="0"/>
        </a:xfrm>
      </p:grpSpPr>
      <p:pic>
        <p:nvPicPr>
          <p:cNvPr id="3" name="Picture 2"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Tree>
    <p:extLst>
      <p:ext uri="{BB962C8B-B14F-4D97-AF65-F5344CB8AC3E}">
        <p14:creationId xmlns:p14="http://schemas.microsoft.com/office/powerpoint/2010/main" val="1583795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ardboard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963580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8869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6248"/>
          <a:stretch/>
        </p:blipFill>
        <p:spPr>
          <a:xfrm>
            <a:off x="8326" y="-428462"/>
            <a:ext cx="12205446" cy="7286463"/>
          </a:xfrm>
          <a:prstGeom prst="rect">
            <a:avLst/>
          </a:prstGeom>
        </p:spPr>
      </p:pic>
      <p:sp>
        <p:nvSpPr>
          <p:cNvPr id="4" name="Rectangle 3"/>
          <p:cNvSpPr/>
          <p:nvPr userDrawn="1"/>
        </p:nvSpPr>
        <p:spPr>
          <a:xfrm>
            <a:off x="-1" y="0"/>
            <a:ext cx="12213772" cy="6858000"/>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p:nvPr>
        </p:nvSpPr>
        <p:spPr>
          <a:xfrm>
            <a:off x="2926886" y="2372883"/>
            <a:ext cx="6431039" cy="1440160"/>
          </a:xfrm>
          <a:prstGeom prst="rect">
            <a:avLst/>
          </a:prstGeom>
        </p:spPr>
        <p:txBody>
          <a:bodyPr anchor="ctr"/>
          <a:lstStyle>
            <a:lvl1pPr marL="0" indent="0" algn="ctr">
              <a:buFontTx/>
              <a:buNone/>
              <a:defRPr sz="5332" b="1" cap="all" baseline="0">
                <a:solidFill>
                  <a:schemeClr val="bg1"/>
                </a:solidFill>
                <a:latin typeface="Arial Narrow" charset="0"/>
                <a:ea typeface="Arial Narrow" charset="0"/>
                <a:cs typeface="Arial Narrow" charset="0"/>
              </a:defRPr>
            </a:lvl1pPr>
          </a:lstStyle>
          <a:p>
            <a:endParaRPr lang="en-US" sz="4799" dirty="0"/>
          </a:p>
        </p:txBody>
      </p:sp>
      <p:sp>
        <p:nvSpPr>
          <p:cNvPr id="10" name="Text Placeholder 3"/>
          <p:cNvSpPr>
            <a:spLocks noGrp="1"/>
          </p:cNvSpPr>
          <p:nvPr>
            <p:ph type="body" sz="quarter" idx="14" hasCustomPrompt="1"/>
          </p:nvPr>
        </p:nvSpPr>
        <p:spPr>
          <a:xfrm>
            <a:off x="5751811" y="6428984"/>
            <a:ext cx="5184186" cy="287272"/>
          </a:xfrm>
          <a:prstGeom prst="rect">
            <a:avLst/>
          </a:prstGeom>
        </p:spPr>
        <p:txBody>
          <a:bodyPr/>
          <a:lstStyle>
            <a:lvl1pPr marL="0" indent="0" algn="r">
              <a:buFontTx/>
              <a:buNone/>
              <a:defRPr sz="1066" b="1" spc="147" baseline="0">
                <a:solidFill>
                  <a:schemeClr val="bg1"/>
                </a:solidFill>
                <a:latin typeface="Arial Narrow" charset="0"/>
                <a:ea typeface="Arial Narrow" charset="0"/>
                <a:cs typeface="Arial Narrow" charset="0"/>
              </a:defRPr>
            </a:lvl1pPr>
          </a:lstStyle>
          <a:p>
            <a:pPr lvl="0"/>
            <a:r>
              <a:rPr lang="en-US" dirty="0"/>
              <a:t>CLICK TO EDIT MASTER TEXT STYLES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cxnSp>
        <p:nvCxnSpPr>
          <p:cNvPr id="12" name="Straight Connector 11"/>
          <p:cNvCxnSpPr/>
          <p:nvPr userDrawn="1"/>
        </p:nvCxnSpPr>
        <p:spPr>
          <a:xfrm flipV="1">
            <a:off x="10992974" y="6445796"/>
            <a:ext cx="0" cy="27045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3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lide Stainless Background">
    <p:spTree>
      <p:nvGrpSpPr>
        <p:cNvPr id="1" name=""/>
        <p:cNvGrpSpPr/>
        <p:nvPr/>
      </p:nvGrpSpPr>
      <p:grpSpPr>
        <a:xfrm>
          <a:off x="0" y="0"/>
          <a:ext cx="0" cy="0"/>
          <a:chOff x="0" y="0"/>
          <a:chExt cx="0" cy="0"/>
        </a:xfrm>
      </p:grpSpPr>
      <p:pic>
        <p:nvPicPr>
          <p:cNvPr id="7" name="Picture 6"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Tree>
    <p:extLst>
      <p:ext uri="{BB962C8B-B14F-4D97-AF65-F5344CB8AC3E}">
        <p14:creationId xmlns:p14="http://schemas.microsoft.com/office/powerpoint/2010/main" val="126500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with Stainless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cxnSp>
        <p:nvCxnSpPr>
          <p:cNvPr id="9" name="Straight Connector 8"/>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9D77B9B7-2F11-F141-9880-5909E3E486D3}"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3" name="Straight Connector 12"/>
          <p:cNvCxnSpPr/>
          <p:nvPr userDrawn="1"/>
        </p:nvCxnSpPr>
        <p:spPr>
          <a:xfrm>
            <a:off x="1582855" y="1123951"/>
            <a:ext cx="9215683"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
        <p:nvSpPr>
          <p:cNvPr id="5" name="Text Placeholder 4"/>
          <p:cNvSpPr>
            <a:spLocks noGrp="1"/>
          </p:cNvSpPr>
          <p:nvPr>
            <p:ph type="body" sz="quarter" idx="11" hasCustomPrompt="1"/>
          </p:nvPr>
        </p:nvSpPr>
        <p:spPr>
          <a:xfrm>
            <a:off x="1595691" y="2004348"/>
            <a:ext cx="9215770" cy="1152195"/>
          </a:xfrm>
          <a:prstGeom prst="rect">
            <a:avLst/>
          </a:prstGeom>
        </p:spPr>
        <p:txBody>
          <a:bodyPr/>
          <a:lstStyle>
            <a:lvl1pPr marL="154479" indent="-154479">
              <a:buFont typeface="Arial" charset="0"/>
              <a:buChar char="•"/>
              <a:tabLst/>
              <a:defRPr sz="2399" b="1">
                <a:solidFill>
                  <a:schemeClr val="tx1"/>
                </a:solidFill>
                <a:latin typeface="Arial" charset="0"/>
                <a:ea typeface="Arial" charset="0"/>
                <a:cs typeface="Arial" charset="0"/>
              </a:defRPr>
            </a:lvl1pPr>
          </a:lstStyle>
          <a:p>
            <a:pPr lvl="0"/>
            <a:r>
              <a:rPr lang="en-US" dirty="0"/>
              <a:t>Click To Edit Master Text Styles</a:t>
            </a:r>
          </a:p>
        </p:txBody>
      </p:sp>
      <p:sp>
        <p:nvSpPr>
          <p:cNvPr id="16" name="Text Placeholder 15"/>
          <p:cNvSpPr>
            <a:spLocks noGrp="1"/>
          </p:cNvSpPr>
          <p:nvPr>
            <p:ph type="body" sz="quarter" idx="12" hasCustomPrompt="1"/>
          </p:nvPr>
        </p:nvSpPr>
        <p:spPr>
          <a:xfrm>
            <a:off x="3087702" y="6376101"/>
            <a:ext cx="7582042" cy="281355"/>
          </a:xfrm>
          <a:prstGeom prst="rect">
            <a:avLst/>
          </a:prstGeom>
        </p:spPr>
        <p:txBody>
          <a:bodyPr/>
          <a:lstStyle>
            <a:lvl1pPr marL="0" indent="0" algn="r">
              <a:buFontTx/>
              <a:buNone/>
              <a:defRPr sz="1066" b="1" spc="133" baseline="0">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2115432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808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2" y="1124225"/>
            <a:ext cx="98405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rgbClr val="17375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Rectangle 8"/>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20" name="Text Placeholder 4"/>
          <p:cNvSpPr>
            <a:spLocks noGrp="1"/>
          </p:cNvSpPr>
          <p:nvPr>
            <p:ph type="body" sz="quarter" idx="12"/>
          </p:nvPr>
        </p:nvSpPr>
        <p:spPr>
          <a:xfrm>
            <a:off x="2638929" y="1988840"/>
            <a:ext cx="8158781"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13"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8480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25574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Text Placeholder 23"/>
          <p:cNvSpPr>
            <a:spLocks noGrp="1"/>
          </p:cNvSpPr>
          <p:nvPr>
            <p:ph type="body" sz="quarter" idx="14" hasCustomPrompt="1"/>
          </p:nvPr>
        </p:nvSpPr>
        <p:spPr>
          <a:xfrm>
            <a:off x="1693763"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6" name="Text Placeholder 23"/>
          <p:cNvSpPr>
            <a:spLocks noGrp="1"/>
          </p:cNvSpPr>
          <p:nvPr>
            <p:ph type="body" sz="quarter" idx="15" hasCustomPrompt="1"/>
          </p:nvPr>
        </p:nvSpPr>
        <p:spPr>
          <a:xfrm>
            <a:off x="4627147"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7" name="Text Placeholder 23"/>
          <p:cNvSpPr>
            <a:spLocks noGrp="1"/>
          </p:cNvSpPr>
          <p:nvPr>
            <p:ph type="body" sz="quarter" idx="16" hasCustomPrompt="1"/>
          </p:nvPr>
        </p:nvSpPr>
        <p:spPr>
          <a:xfrm>
            <a:off x="7519590" y="5142844"/>
            <a:ext cx="2766857" cy="1139885"/>
          </a:xfrm>
          <a:prstGeom prst="rect">
            <a:avLst/>
          </a:prstGeom>
        </p:spPr>
        <p:txBody>
          <a:bodyPr anchor="t"/>
          <a:lstStyle>
            <a:lvl1pPr marL="232775" indent="-232775" algn="l">
              <a:buFont typeface=".AppleSystemUIFont" charset="-120"/>
              <a:buChar char="-"/>
              <a:tabLst/>
              <a:defRPr sz="1600" b="0">
                <a:solidFill>
                  <a:schemeClr val="tx1"/>
                </a:solidFill>
                <a:latin typeface="Arial" charset="0"/>
                <a:ea typeface="Arial" charset="0"/>
                <a:cs typeface="Arial" charset="0"/>
              </a:defRPr>
            </a:lvl1pPr>
            <a:lvl2pPr marL="609432" indent="0">
              <a:buFontTx/>
              <a:buNone/>
              <a:defRPr sz="1866" b="1">
                <a:latin typeface="Arial" charset="0"/>
                <a:ea typeface="Arial" charset="0"/>
                <a:cs typeface="Arial" charset="0"/>
              </a:defRPr>
            </a:lvl2pPr>
            <a:lvl3pPr marL="1218865" indent="0">
              <a:buFontTx/>
              <a:buNone/>
              <a:defRPr sz="1866" b="1">
                <a:latin typeface="Arial" charset="0"/>
                <a:ea typeface="Arial" charset="0"/>
                <a:cs typeface="Arial" charset="0"/>
              </a:defRPr>
            </a:lvl3pPr>
            <a:lvl4pPr marL="1828297" indent="0">
              <a:buFontTx/>
              <a:buNone/>
              <a:defRPr sz="1866" b="1">
                <a:latin typeface="Arial" charset="0"/>
                <a:ea typeface="Arial" charset="0"/>
                <a:cs typeface="Arial" charset="0"/>
              </a:defRPr>
            </a:lvl4pPr>
            <a:lvl5pPr marL="2437730" indent="0">
              <a:buFontTx/>
              <a:buNone/>
              <a:defRPr sz="1866" b="1">
                <a:latin typeface="Arial" charset="0"/>
                <a:ea typeface="Arial" charset="0"/>
                <a:cs typeface="Arial" charset="0"/>
              </a:defRPr>
            </a:lvl5pPr>
          </a:lstStyle>
          <a:p>
            <a:pPr lvl="0"/>
            <a:r>
              <a:rPr lang="en-US" dirty="0"/>
              <a:t>Click to edit master text styles</a:t>
            </a:r>
          </a:p>
        </p:txBody>
      </p:sp>
      <p:sp>
        <p:nvSpPr>
          <p:cNvPr id="1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19" name="Straight Connector 18"/>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Bebas Neue Bold" panose="020B0606020202050201" pitchFamily="34" charset="-94"/>
              <a:ea typeface="+mn-ea"/>
              <a:cs typeface="+mn-cs"/>
            </a:endParaRPr>
          </a:p>
        </p:txBody>
      </p:sp>
      <p:sp>
        <p:nvSpPr>
          <p:cNvPr id="23" name="Text Placeholder 3"/>
          <p:cNvSpPr>
            <a:spLocks noGrp="1"/>
          </p:cNvSpPr>
          <p:nvPr>
            <p:ph type="body" sz="quarter" idx="17" hasCustomPrompt="1"/>
          </p:nvPr>
        </p:nvSpPr>
        <p:spPr>
          <a:xfrm>
            <a:off x="5751811" y="6428984"/>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cxnSp>
        <p:nvCxnSpPr>
          <p:cNvPr id="24" name="Straight Connector 23"/>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284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r>
              <a:rPr lang="tr-TR" spc="151" dirty="0"/>
              <a:t>BOD Q1’17</a:t>
            </a:r>
            <a:endParaRPr lang="en-US" spc="151" dirty="0"/>
          </a:p>
        </p:txBody>
      </p:sp>
      <p:sp>
        <p:nvSpPr>
          <p:cNvPr id="8"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512125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Rectangle 1"/>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3" name="TextBox 2"/>
          <p:cNvSpPr txBox="1"/>
          <p:nvPr userDrawn="1"/>
        </p:nvSpPr>
        <p:spPr>
          <a:xfrm>
            <a:off x="10811461" y="6370198"/>
            <a:ext cx="946106" cy="256352"/>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rPr>
              <a:t>PAGE </a:t>
            </a:r>
            <a:fld id="{3A124E2C-482D-A349-AABF-2FEA4AC5F655}" type="slidenum">
              <a:rPr kumimoji="0" lang="tr-TR" sz="1066" b="1" i="0" u="none" strike="noStrike" kern="1200" cap="none" spc="151" normalizeH="0" baseline="0" noProof="0" smtClean="0">
                <a:ln>
                  <a:noFill/>
                </a:ln>
                <a:solidFill>
                  <a:srgbClr val="507392"/>
                </a:solidFill>
                <a:effectLst/>
                <a:uLnTx/>
                <a:uFillTx/>
                <a:latin typeface="Arial Narrow" panose="020B0606020202030204" pitchFamily="34" charset="0"/>
                <a:ea typeface="Pizza Press" charset="0"/>
                <a:cs typeface="Pizza Press" charset="0"/>
              </a:rPr>
              <a:pPr marL="0" marR="0" lvl="0" indent="0" algn="ctr"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panose="020B0606020202030204" pitchFamily="34" charset="0"/>
              <a:ea typeface="Pizza Press" charset="0"/>
              <a:cs typeface="Pizza Press" charset="0"/>
            </a:endParaRPr>
          </a:p>
        </p:txBody>
      </p:sp>
      <p:cxnSp>
        <p:nvCxnSpPr>
          <p:cNvPr id="4" name="Straight Connector 3"/>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40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246999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527799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with Stainless Background">
    <p:spTree>
      <p:nvGrpSpPr>
        <p:cNvPr id="1" name=""/>
        <p:cNvGrpSpPr/>
        <p:nvPr/>
      </p:nvGrpSpPr>
      <p:grpSpPr>
        <a:xfrm>
          <a:off x="0" y="0"/>
          <a:ext cx="0" cy="0"/>
          <a:chOff x="0" y="0"/>
          <a:chExt cx="0" cy="0"/>
        </a:xfrm>
      </p:grpSpPr>
      <p:pic>
        <p:nvPicPr>
          <p:cNvPr id="12" name="Picture 11" descr="ThinkstockPhotos-47538358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4" name="Text Placeholder 2"/>
          <p:cNvSpPr>
            <a:spLocks noGrp="1"/>
          </p:cNvSpPr>
          <p:nvPr>
            <p:ph type="body" sz="quarter" idx="11" hasCustomPrompt="1"/>
          </p:nvPr>
        </p:nvSpPr>
        <p:spPr>
          <a:xfrm>
            <a:off x="1487101" y="1268567"/>
            <a:ext cx="9302869" cy="528252"/>
          </a:xfrm>
          <a:prstGeom prst="rect">
            <a:avLst/>
          </a:prstGeom>
        </p:spPr>
        <p:txBody>
          <a:bodyPr/>
          <a:lstStyle>
            <a:lvl1pPr marL="0" indent="0">
              <a:buFontTx/>
              <a:buNone/>
              <a:defRPr sz="23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sp>
        <p:nvSpPr>
          <p:cNvPr id="19" name="Text Placeholder 2"/>
          <p:cNvSpPr>
            <a:spLocks noGrp="1"/>
          </p:cNvSpPr>
          <p:nvPr>
            <p:ph type="body" sz="quarter" idx="10" hasCustomPrompt="1"/>
          </p:nvPr>
        </p:nvSpPr>
        <p:spPr>
          <a:xfrm>
            <a:off x="1487102" y="68627"/>
            <a:ext cx="9310609" cy="1056117"/>
          </a:xfrm>
          <a:prstGeom prst="rect">
            <a:avLst/>
          </a:prstGeom>
        </p:spPr>
        <p:txBody>
          <a:bodyPr anchor="b"/>
          <a:lstStyle>
            <a:lvl1pPr marL="0" indent="0">
              <a:spcBef>
                <a:spcPts val="0"/>
              </a:spcBef>
              <a:buFontTx/>
              <a:buNone/>
              <a:defRPr sz="3199" b="1" cap="all" baseline="0">
                <a:solidFill>
                  <a:srgbClr val="507392"/>
                </a:solidFill>
                <a:latin typeface="Arial Narrow" charset="0"/>
                <a:ea typeface="Arial Narrow" charset="0"/>
                <a:cs typeface="Arial Narrow" charset="0"/>
              </a:defRPr>
            </a:lvl1pPr>
            <a:lvl2pPr>
              <a:defRPr b="1">
                <a:latin typeface="Arial Narrow" charset="0"/>
                <a:ea typeface="Arial Narrow" charset="0"/>
                <a:cs typeface="Arial Narrow" charset="0"/>
              </a:defRPr>
            </a:lvl2pPr>
            <a:lvl3pPr>
              <a:defRPr b="1">
                <a:latin typeface="Arial Narrow" charset="0"/>
                <a:ea typeface="Arial Narrow" charset="0"/>
                <a:cs typeface="Arial Narrow" charset="0"/>
              </a:defRPr>
            </a:lvl3pPr>
            <a:lvl4pPr>
              <a:defRPr b="1">
                <a:latin typeface="Arial Narrow" charset="0"/>
                <a:ea typeface="Arial Narrow" charset="0"/>
                <a:cs typeface="Arial Narrow" charset="0"/>
              </a:defRPr>
            </a:lvl4pPr>
            <a:lvl5pPr>
              <a:defRPr b="1">
                <a:latin typeface="Arial Narrow" charset="0"/>
                <a:ea typeface="Arial Narrow" charset="0"/>
                <a:cs typeface="Arial Narrow" charset="0"/>
              </a:defRPr>
            </a:lvl5pPr>
          </a:lstStyle>
          <a:p>
            <a:pPr lvl="0"/>
            <a:r>
              <a:rPr lang="en-US" dirty="0"/>
              <a:t>CLICK TO EDIT MASTER TEXT STYLES</a:t>
            </a:r>
          </a:p>
        </p:txBody>
      </p:sp>
      <p:cxnSp>
        <p:nvCxnSpPr>
          <p:cNvPr id="20" name="Straight Connector 19"/>
          <p:cNvCxnSpPr/>
          <p:nvPr userDrawn="1"/>
        </p:nvCxnSpPr>
        <p:spPr>
          <a:xfrm flipV="1">
            <a:off x="1629053" y="1124058"/>
            <a:ext cx="9169487"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sp>
        <p:nvSpPr>
          <p:cNvPr id="21" name="Text Placeholder 4"/>
          <p:cNvSpPr>
            <a:spLocks noGrp="1"/>
          </p:cNvSpPr>
          <p:nvPr>
            <p:ph type="body" sz="quarter" idx="12"/>
          </p:nvPr>
        </p:nvSpPr>
        <p:spPr>
          <a:xfrm>
            <a:off x="1487101" y="1988840"/>
            <a:ext cx="9310609" cy="3561523"/>
          </a:xfrm>
          <a:prstGeom prst="rect">
            <a:avLst/>
          </a:prstGeom>
        </p:spPr>
        <p:txBody>
          <a:bodyPr/>
          <a:lstStyle>
            <a:lvl1pPr marL="234892" indent="-234892">
              <a:tabLst/>
              <a:defRPr sz="2666" b="1">
                <a:latin typeface="Arial" charset="0"/>
                <a:ea typeface="Arial" charset="0"/>
                <a:cs typeface="Arial" charset="0"/>
              </a:defRPr>
            </a:lvl1pPr>
            <a:lvl2pPr>
              <a:defRPr sz="2666">
                <a:latin typeface="Arial" charset="0"/>
                <a:ea typeface="Arial" charset="0"/>
                <a:cs typeface="Arial" charset="0"/>
              </a:defRPr>
            </a:lvl2pPr>
            <a:lvl3pPr>
              <a:defRPr sz="2399">
                <a:latin typeface="Arial" charset="0"/>
                <a:ea typeface="Arial" charset="0"/>
                <a:cs typeface="Arial" charset="0"/>
              </a:defRPr>
            </a:lvl3pPr>
            <a:lvl4pPr>
              <a:defRPr sz="2133">
                <a:latin typeface="Arial" charset="0"/>
                <a:ea typeface="Arial" charset="0"/>
                <a:cs typeface="Arial" charset="0"/>
              </a:defRPr>
            </a:lvl4pPr>
            <a:lvl5pPr>
              <a:defRPr sz="1866">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p:nvPr userDrawn="1"/>
        </p:nvCxnSpPr>
        <p:spPr>
          <a:xfrm flipV="1">
            <a:off x="10992974" y="6426391"/>
            <a:ext cx="0" cy="270459"/>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quarter" idx="13" hasCustomPrompt="1"/>
          </p:nvPr>
        </p:nvSpPr>
        <p:spPr>
          <a:xfrm>
            <a:off x="5751811" y="6409579"/>
            <a:ext cx="5184186" cy="287272"/>
          </a:xfrm>
          <a:prstGeom prst="rect">
            <a:avLst/>
          </a:prstGeom>
        </p:spPr>
        <p:txBody>
          <a:bodyPr/>
          <a:lstStyle>
            <a:lvl1pPr marL="0" indent="0" algn="r">
              <a:buFontTx/>
              <a:buNone/>
              <a:defRPr sz="1066" b="1" spc="147" baseline="0">
                <a:solidFill>
                  <a:srgbClr val="507392"/>
                </a:solidFill>
                <a:latin typeface="Arial Narrow" charset="0"/>
                <a:ea typeface="Arial Narrow" charset="0"/>
                <a:cs typeface="Arial Narrow" charset="0"/>
              </a:defRPr>
            </a:lvl1pPr>
          </a:lstStyle>
          <a:p>
            <a:pPr lvl="0"/>
            <a:r>
              <a:rPr lang="en-US" dirty="0"/>
              <a:t>BOD Q1’17</a:t>
            </a:r>
          </a:p>
        </p:txBody>
      </p:sp>
    </p:spTree>
    <p:extLst>
      <p:ext uri="{BB962C8B-B14F-4D97-AF65-F5344CB8AC3E}">
        <p14:creationId xmlns:p14="http://schemas.microsoft.com/office/powerpoint/2010/main" val="30550079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87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with White Background">
    <p:spTree>
      <p:nvGrpSpPr>
        <p:cNvPr id="1" name=""/>
        <p:cNvGrpSpPr/>
        <p:nvPr/>
      </p:nvGrpSpPr>
      <p:grpSpPr>
        <a:xfrm>
          <a:off x="0" y="0"/>
          <a:ext cx="0" cy="0"/>
          <a:chOff x="0" y="0"/>
          <a:chExt cx="0" cy="0"/>
        </a:xfrm>
      </p:grpSpPr>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11" name="TextBox 10"/>
          <p:cNvSpPr txBox="1"/>
          <p:nvPr userDrawn="1"/>
        </p:nvSpPr>
        <p:spPr>
          <a:xfrm>
            <a:off x="8398068" y="6370197"/>
            <a:ext cx="2282094" cy="256352"/>
          </a:xfrm>
          <a:prstGeom prst="rect">
            <a:avLst/>
          </a:prstGeom>
          <a:noFill/>
        </p:spPr>
        <p:txBody>
          <a:bodyPr wrap="square" rtlCol="0">
            <a:spAutoFit/>
          </a:body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MEETING NAME</a:t>
            </a:r>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cxnSp>
        <p:nvCxnSpPr>
          <p:cNvPr id="12" name="Straight Connector 11"/>
          <p:cNvCxnSpPr/>
          <p:nvPr userDrawn="1"/>
        </p:nvCxnSpPr>
        <p:spPr>
          <a:xfrm flipV="1">
            <a:off x="10752334" y="6385990"/>
            <a:ext cx="0" cy="307373"/>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0811461" y="6370198"/>
            <a:ext cx="946106" cy="256352"/>
          </a:xfrm>
          <a:prstGeom prst="rect">
            <a:avLst/>
          </a:prstGeom>
          <a:noFill/>
        </p:spPr>
        <p:txBody>
          <a:bodyPr wrap="square" rtlCol="0">
            <a:spAutoFit/>
          </a:bodyPr>
          <a:lstStyle/>
          <a:p>
            <a:pPr marL="0" marR="0" lvl="0" indent="0" algn="l" defTabSz="1218895" rtl="0" eaLnBrk="1" fontAlgn="base" latinLnBrk="0" hangingPunct="1">
              <a:lnSpc>
                <a:spcPct val="100000"/>
              </a:lnSpc>
              <a:spcBef>
                <a:spcPct val="0"/>
              </a:spcBef>
              <a:spcAft>
                <a:spcPct val="0"/>
              </a:spcAft>
              <a:buClrTx/>
              <a:buSzTx/>
              <a:buFontTx/>
              <a:buNone/>
              <a:tabLst/>
              <a:defRPr/>
            </a:pPr>
            <a:r>
              <a:rPr kumimoji="0" lang="tr-TR"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rPr>
              <a:t>PAGE </a:t>
            </a:r>
            <a:fld id="{BE1170E2-6087-A548-B614-E96C2EAC372E}" type="slidenum">
              <a:rPr kumimoji="0" lang="tr-TR" sz="1066" b="1" i="0" u="none" strike="noStrike" kern="1200" cap="none" spc="151" normalizeH="0" baseline="0" noProof="0" smtClean="0">
                <a:ln>
                  <a:noFill/>
                </a:ln>
                <a:solidFill>
                  <a:srgbClr val="507392"/>
                </a:solidFill>
                <a:effectLst/>
                <a:uLnTx/>
                <a:uFillTx/>
                <a:latin typeface="Arial Narrow" charset="0"/>
                <a:ea typeface="Arial Narrow" charset="0"/>
                <a:cs typeface="Arial Narrow" charset="0"/>
              </a:rPr>
              <a:pPr marL="0" marR="0" lvl="0" indent="0" algn="l" defTabSz="1218895" rtl="0" eaLnBrk="1" fontAlgn="base" latinLnBrk="0" hangingPunct="1">
                <a:lnSpc>
                  <a:spcPct val="100000"/>
                </a:lnSpc>
                <a:spcBef>
                  <a:spcPct val="0"/>
                </a:spcBef>
                <a:spcAft>
                  <a:spcPct val="0"/>
                </a:spcAft>
                <a:buClrTx/>
                <a:buSzTx/>
                <a:buFontTx/>
                <a:buNone/>
                <a:tabLst/>
                <a:defRPr/>
              </a:pPr>
              <a:t>‹#›</a:t>
            </a:fld>
            <a:endParaRPr kumimoji="0" lang="en-US" sz="1066" b="1" i="0" u="none" strike="noStrike" kern="1200" cap="none" spc="151" normalizeH="0" baseline="0" noProof="0" dirty="0">
              <a:ln>
                <a:noFill/>
              </a:ln>
              <a:solidFill>
                <a:srgbClr val="507392"/>
              </a:solidFill>
              <a:effectLst/>
              <a:uLnTx/>
              <a:uFillTx/>
              <a:latin typeface="Arial Narrow" charset="0"/>
              <a:ea typeface="Arial Narrow" charset="0"/>
              <a:cs typeface="Arial Narrow" charset="0"/>
            </a:endParaRPr>
          </a:p>
        </p:txBody>
      </p:sp>
    </p:spTree>
    <p:extLst>
      <p:ext uri="{BB962C8B-B14F-4D97-AF65-F5344CB8AC3E}">
        <p14:creationId xmlns:p14="http://schemas.microsoft.com/office/powerpoint/2010/main" val="2802425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New Sec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7384"/>
            <a:ext cx="12234938" cy="6885383"/>
          </a:xfrm>
          <a:prstGeom prst="rect">
            <a:avLst/>
          </a:prstGeom>
        </p:spPr>
      </p:pic>
      <p:sp>
        <p:nvSpPr>
          <p:cNvPr id="4" name="Rectangle 3"/>
          <p:cNvSpPr/>
          <p:nvPr userDrawn="1"/>
        </p:nvSpPr>
        <p:spPr>
          <a:xfrm>
            <a:off x="0" y="-27384"/>
            <a:ext cx="12237495" cy="6885384"/>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0937" y="259855"/>
            <a:ext cx="863871" cy="864096"/>
          </a:xfrm>
          <a:prstGeom prst="rect">
            <a:avLst/>
          </a:prstGeom>
        </p:spPr>
      </p:pic>
    </p:spTree>
    <p:extLst>
      <p:ext uri="{BB962C8B-B14F-4D97-AF65-F5344CB8AC3E}">
        <p14:creationId xmlns:p14="http://schemas.microsoft.com/office/powerpoint/2010/main" val="38815879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2" name="Rectangle 1"/>
          <p:cNvSpPr/>
          <p:nvPr userDrawn="1"/>
        </p:nvSpPr>
        <p:spPr>
          <a:xfrm>
            <a:off x="2" y="0"/>
            <a:ext cx="3406813"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710682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sp>
        <p:nvSpPr>
          <p:cNvPr id="2" name="Rectangle 1"/>
          <p:cNvSpPr/>
          <p:nvPr userDrawn="1"/>
        </p:nvSpPr>
        <p:spPr>
          <a:xfrm>
            <a:off x="2"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8" y="4581129"/>
            <a:ext cx="1535771" cy="1536171"/>
          </a:xfrm>
          <a:prstGeom prst="rect">
            <a:avLst/>
          </a:prstGeom>
        </p:spPr>
      </p:pic>
    </p:spTree>
    <p:extLst>
      <p:ext uri="{BB962C8B-B14F-4D97-AF65-F5344CB8AC3E}">
        <p14:creationId xmlns:p14="http://schemas.microsoft.com/office/powerpoint/2010/main" val="3249409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048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rgbClr val="385269"/>
          </a:solidFill>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7104" y="2311400"/>
            <a:ext cx="2234618" cy="2235200"/>
          </a:xfrm>
          <a:prstGeom prst="rect">
            <a:avLst/>
          </a:prstGeom>
        </p:spPr>
      </p:pic>
    </p:spTree>
    <p:extLst>
      <p:ext uri="{BB962C8B-B14F-4D97-AF65-F5344CB8AC3E}">
        <p14:creationId xmlns:p14="http://schemas.microsoft.com/office/powerpoint/2010/main" val="23288380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8619369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983542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sp>
        <p:nvSpPr>
          <p:cNvPr id="2" name="Rectangle 1"/>
          <p:cNvSpPr/>
          <p:nvPr userDrawn="1"/>
        </p:nvSpPr>
        <p:spPr>
          <a:xfrm>
            <a:off x="1" y="0"/>
            <a:ext cx="3304042" cy="6858000"/>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1186" y="4581128"/>
            <a:ext cx="1535771" cy="1536171"/>
          </a:xfrm>
          <a:prstGeom prst="rect">
            <a:avLst/>
          </a:prstGeom>
        </p:spPr>
      </p:pic>
      <p:sp>
        <p:nvSpPr>
          <p:cNvPr id="5" name="TextBox 4"/>
          <p:cNvSpPr txBox="1"/>
          <p:nvPr userDrawn="1"/>
        </p:nvSpPr>
        <p:spPr>
          <a:xfrm>
            <a:off x="307003" y="1604797"/>
            <a:ext cx="2783584" cy="748795"/>
          </a:xfrm>
          <a:prstGeom prst="rect">
            <a:avLst/>
          </a:prstGeom>
          <a:noFill/>
        </p:spPr>
        <p:txBody>
          <a:bodyPr wrap="square" rtlCol="0">
            <a:spAutoFit/>
          </a:bodyPr>
          <a:lstStyle/>
          <a:p>
            <a:pPr marL="0" marR="0" lvl="0" indent="0" algn="ctr" defTabSz="1218895" rtl="0" eaLnBrk="1" fontAlgn="base" latinLnBrk="0" hangingPunct="1">
              <a:lnSpc>
                <a:spcPct val="100000"/>
              </a:lnSpc>
              <a:spcBef>
                <a:spcPct val="0"/>
              </a:spcBef>
              <a:spcAft>
                <a:spcPct val="0"/>
              </a:spcAft>
              <a:buClrTx/>
              <a:buSzTx/>
              <a:buFontTx/>
              <a:buNone/>
              <a:tabLst/>
              <a:defRPr/>
            </a:pPr>
            <a:r>
              <a:rPr kumimoji="0" lang="tr-TR"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rPr>
              <a:t>DOMINO’S</a:t>
            </a:r>
            <a:endParaRPr kumimoji="0" lang="en-US" sz="4266" b="1" i="0" u="none" strike="noStrike" kern="1200" cap="all" spc="49" normalizeH="0" baseline="0" noProof="0" dirty="0">
              <a:ln>
                <a:noFill/>
              </a:ln>
              <a:solidFill>
                <a:srgbClr val="FFFFFF"/>
              </a:solidFill>
              <a:effectLst/>
              <a:uLnTx/>
              <a:uFillTx/>
              <a:latin typeface="Arial Narrow" charset="0"/>
              <a:ea typeface="Arial Narrow" charset="0"/>
              <a:cs typeface="Arial Narrow" charset="0"/>
            </a:endParaRPr>
          </a:p>
        </p:txBody>
      </p:sp>
      <p:cxnSp>
        <p:nvCxnSpPr>
          <p:cNvPr id="6" name="Straight Connector 5"/>
          <p:cNvCxnSpPr/>
          <p:nvPr userDrawn="1"/>
        </p:nvCxnSpPr>
        <p:spPr>
          <a:xfrm>
            <a:off x="527244" y="2361869"/>
            <a:ext cx="230365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7"/>
          <p:cNvSpPr>
            <a:spLocks noGrp="1"/>
          </p:cNvSpPr>
          <p:nvPr>
            <p:ph type="body" sz="quarter" idx="10" hasCustomPrompt="1"/>
          </p:nvPr>
        </p:nvSpPr>
        <p:spPr>
          <a:xfrm>
            <a:off x="527244" y="2649902"/>
            <a:ext cx="2303656" cy="1441185"/>
          </a:xfrm>
          <a:prstGeom prst="rect">
            <a:avLst/>
          </a:prstGeom>
        </p:spPr>
        <p:txBody>
          <a:bodyPr/>
          <a:lstStyle>
            <a:lvl1pPr marL="0" indent="0" algn="ctr">
              <a:buFontTx/>
              <a:buNone/>
              <a:defRPr sz="2133" b="1" cap="all" baseline="0">
                <a:solidFill>
                  <a:schemeClr val="bg1"/>
                </a:solidFill>
                <a:latin typeface="Arial Narrow" charset="0"/>
                <a:ea typeface="Arial Narrow" charset="0"/>
                <a:cs typeface="Arial Narrow" charset="0"/>
              </a:defRPr>
            </a:lvl1pPr>
            <a:lvl2pPr>
              <a:defRPr sz="2399" b="1">
                <a:solidFill>
                  <a:srgbClr val="507392"/>
                </a:solidFill>
                <a:latin typeface="Arial Narrow" charset="0"/>
                <a:ea typeface="Arial Narrow" charset="0"/>
                <a:cs typeface="Arial Narrow" charset="0"/>
              </a:defRPr>
            </a:lvl2pPr>
            <a:lvl3pPr>
              <a:defRPr sz="2399" b="1">
                <a:solidFill>
                  <a:srgbClr val="507392"/>
                </a:solidFill>
                <a:latin typeface="Arial Narrow" charset="0"/>
                <a:ea typeface="Arial Narrow" charset="0"/>
                <a:cs typeface="Arial Narrow" charset="0"/>
              </a:defRPr>
            </a:lvl3pPr>
            <a:lvl4pPr>
              <a:defRPr sz="2399" b="1">
                <a:solidFill>
                  <a:srgbClr val="507392"/>
                </a:solidFill>
                <a:latin typeface="Arial Narrow" charset="0"/>
                <a:ea typeface="Arial Narrow" charset="0"/>
                <a:cs typeface="Arial Narrow" charset="0"/>
              </a:defRPr>
            </a:lvl4pPr>
            <a:lvl5pPr>
              <a:defRPr sz="2399" b="1">
                <a:solidFill>
                  <a:srgbClr val="507392"/>
                </a:solidFill>
                <a:latin typeface="Arial Narrow" charset="0"/>
                <a:ea typeface="Arial Narrow" charset="0"/>
                <a:cs typeface="Arial Narrow" charset="0"/>
              </a:defRPr>
            </a:lvl5pPr>
          </a:lstStyle>
          <a:p>
            <a:pPr lvl="0"/>
            <a:r>
              <a:rPr lang="en-US" dirty="0"/>
              <a:t>CLICK TO EDIT MASTER TEXT STYLES</a:t>
            </a:r>
          </a:p>
        </p:txBody>
      </p:sp>
    </p:spTree>
    <p:extLst>
      <p:ext uri="{BB962C8B-B14F-4D97-AF65-F5344CB8AC3E}">
        <p14:creationId xmlns:p14="http://schemas.microsoft.com/office/powerpoint/2010/main" val="12433662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1/9/2019</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with White Background">
    <p:spTree>
      <p:nvGrpSpPr>
        <p:cNvPr id="1" name=""/>
        <p:cNvGrpSpPr/>
        <p:nvPr/>
      </p:nvGrpSpPr>
      <p:grpSpPr>
        <a:xfrm>
          <a:off x="0" y="0"/>
          <a:ext cx="0" cy="0"/>
          <a:chOff x="0" y="0"/>
          <a:chExt cx="0" cy="0"/>
        </a:xfrm>
      </p:grpSpPr>
      <p:sp>
        <p:nvSpPr>
          <p:cNvPr id="3" name="Rectangle 2"/>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Tree>
    <p:extLst>
      <p:ext uri="{BB962C8B-B14F-4D97-AF65-F5344CB8AC3E}">
        <p14:creationId xmlns:p14="http://schemas.microsoft.com/office/powerpoint/2010/main" val="2519442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1/9/2019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1/9/2019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1/9/2019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1/9/2019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1/9/2019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8" name="Picture 7" descr="ThinkstockPhotos-475383582.jpg"/>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1117323"/>
            <a:ext cx="12188825" cy="5160417"/>
          </a:xfrm>
          <a:prstGeom prst="rect">
            <a:avLst/>
          </a:prstGeom>
        </p:spPr>
      </p:pic>
      <p:sp>
        <p:nvSpPr>
          <p:cNvPr id="3" name="Content Placeholder 2"/>
          <p:cNvSpPr>
            <a:spLocks noGrp="1"/>
          </p:cNvSpPr>
          <p:nvPr>
            <p:ph idx="1" hasCustomPrompt="1"/>
          </p:nvPr>
        </p:nvSpPr>
        <p:spPr>
          <a:xfrm>
            <a:off x="609441" y="1600202"/>
            <a:ext cx="10969943" cy="4525963"/>
          </a:xfrm>
          <a:prstGeom prst="rect">
            <a:avLst/>
          </a:prstGeom>
        </p:spPr>
        <p:txBody>
          <a:bodyPr>
            <a:normAutofit/>
          </a:bodyPr>
          <a:lstStyle>
            <a:lvl1pPr marL="228525" indent="-228525">
              <a:spcBef>
                <a:spcPts val="1866"/>
              </a:spcBef>
              <a:buFont typeface="Arial"/>
              <a:buChar char="•"/>
              <a:defRPr sz="3199" b="1">
                <a:solidFill>
                  <a:schemeClr val="tx1">
                    <a:lumMod val="65000"/>
                    <a:lumOff val="35000"/>
                  </a:schemeClr>
                </a:solidFill>
                <a:latin typeface="Arial" panose="020B0604020202020204" pitchFamily="34" charset="0"/>
                <a:cs typeface="Arial" panose="020B0604020202020204" pitchFamily="34" charset="0"/>
              </a:defRPr>
            </a:lvl1pPr>
            <a:lvl2pPr marL="611518" indent="-224294">
              <a:buFont typeface="Lucida Grande"/>
              <a:buChar char="-"/>
              <a:defRPr sz="2932">
                <a:solidFill>
                  <a:schemeClr val="tx1">
                    <a:lumMod val="65000"/>
                    <a:lumOff val="35000"/>
                  </a:schemeClr>
                </a:solidFill>
                <a:latin typeface="Arial" panose="020B0604020202020204" pitchFamily="34" charset="0"/>
                <a:cs typeface="Arial" panose="020B0604020202020204" pitchFamily="34" charset="0"/>
              </a:defRPr>
            </a:lvl2pPr>
            <a:lvl3pPr marL="920452" indent="-224294">
              <a:buFont typeface="Arial"/>
              <a:buChar char="•"/>
              <a:defRPr sz="2666">
                <a:solidFill>
                  <a:schemeClr val="tx1">
                    <a:lumMod val="65000"/>
                    <a:lumOff val="35000"/>
                  </a:schemeClr>
                </a:solidFill>
                <a:latin typeface="Arial" panose="020B0604020202020204" pitchFamily="34" charset="0"/>
                <a:cs typeface="Arial" panose="020B0604020202020204" pitchFamily="34" charset="0"/>
              </a:defRPr>
            </a:lvl3pPr>
            <a:lvl4pPr marL="1210340" indent="-224294">
              <a:buFont typeface="Lucida Grande"/>
              <a:buChar char="-"/>
              <a:defRPr sz="2399">
                <a:solidFill>
                  <a:schemeClr val="tx1">
                    <a:lumMod val="65000"/>
                    <a:lumOff val="35000"/>
                  </a:schemeClr>
                </a:solidFill>
                <a:latin typeface="Arial" panose="020B0604020202020204" pitchFamily="34" charset="0"/>
                <a:cs typeface="Arial" panose="020B0604020202020204" pitchFamily="34" charset="0"/>
              </a:defRPr>
            </a:lvl4pPr>
            <a:lvl5pPr marL="1519273" indent="-224294">
              <a:defRPr sz="2132">
                <a:solidFill>
                  <a:schemeClr val="tx1">
                    <a:lumMod val="65000"/>
                    <a:lumOff val="35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hasCustomPrompt="1"/>
          </p:nvPr>
        </p:nvSpPr>
        <p:spPr>
          <a:xfrm>
            <a:off x="0" y="19860"/>
            <a:ext cx="12188825" cy="1143000"/>
          </a:xfrm>
          <a:prstGeom prst="rect">
            <a:avLst/>
          </a:prstGeom>
        </p:spPr>
        <p:txBody>
          <a:bodyPr vert="horz" anchor="ctr"/>
          <a:lstStyle>
            <a:lvl1pPr>
              <a:defRPr sz="3732" b="0">
                <a:solidFill>
                  <a:srgbClr val="0764A9"/>
                </a:solidFill>
                <a:latin typeface="Arial Bold"/>
                <a:cs typeface="Arial Bold"/>
              </a:defRPr>
            </a:lvl1pPr>
          </a:lstStyle>
          <a:p>
            <a:r>
              <a:rPr lang="en-US" dirty="0"/>
              <a:t>Click To Edit Master Title Style</a:t>
            </a:r>
          </a:p>
        </p:txBody>
      </p:sp>
      <p:sp>
        <p:nvSpPr>
          <p:cNvPr id="10" name="Slide Number Placeholder 4"/>
          <p:cNvSpPr txBox="1">
            <a:spLocks/>
          </p:cNvSpPr>
          <p:nvPr userDrawn="1"/>
        </p:nvSpPr>
        <p:spPr>
          <a:xfrm>
            <a:off x="7918140" y="6424249"/>
            <a:ext cx="3712889"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r"/>
            <a:r>
              <a:rPr lang="en-US" sz="1333" i="1" dirty="0">
                <a:solidFill>
                  <a:srgbClr val="0764A9"/>
                </a:solidFill>
              </a:rPr>
              <a:t>Campus Recruiting </a:t>
            </a:r>
          </a:p>
        </p:txBody>
      </p:sp>
      <p:sp>
        <p:nvSpPr>
          <p:cNvPr id="12" name="Slide Number Placeholder 4"/>
          <p:cNvSpPr txBox="1">
            <a:spLocks/>
          </p:cNvSpPr>
          <p:nvPr userDrawn="1"/>
        </p:nvSpPr>
        <p:spPr>
          <a:xfrm>
            <a:off x="11661582" y="6424249"/>
            <a:ext cx="479928" cy="365125"/>
          </a:xfrm>
          <a:prstGeom prst="rect">
            <a:avLst/>
          </a:prstGeom>
        </p:spPr>
        <p:txBody>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l"/>
            <a:fld id="{A5EC163F-E5D4-4B38-8985-CF3A8107C3F4}" type="slidenum">
              <a:rPr lang="en-US" sz="1333" smtClean="0">
                <a:solidFill>
                  <a:srgbClr val="0764A9"/>
                </a:solidFill>
              </a:rPr>
              <a:pPr algn="l"/>
              <a:t>‹#›</a:t>
            </a:fld>
            <a:endParaRPr lang="en-US" sz="1333" dirty="0">
              <a:solidFill>
                <a:srgbClr val="0764A9"/>
              </a:solidFill>
            </a:endParaRPr>
          </a:p>
        </p:txBody>
      </p:sp>
      <p:cxnSp>
        <p:nvCxnSpPr>
          <p:cNvPr id="14" name="Straight Connector 13"/>
          <p:cNvCxnSpPr/>
          <p:nvPr userDrawn="1"/>
        </p:nvCxnSpPr>
        <p:spPr>
          <a:xfrm>
            <a:off x="11661581" y="6405332"/>
            <a:ext cx="0" cy="384043"/>
          </a:xfrm>
          <a:prstGeom prst="line">
            <a:avLst/>
          </a:prstGeom>
          <a:ln w="9525" cmpd="sng">
            <a:solidFill>
              <a:srgbClr val="0764A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192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
        <p:nvSpPr>
          <p:cNvPr id="9" name="Text Placeholder 2"/>
          <p:cNvSpPr>
            <a:spLocks noGrp="1"/>
          </p:cNvSpPr>
          <p:nvPr>
            <p:ph type="body" sz="quarter" idx="10" hasCustomPrompt="1"/>
          </p:nvPr>
        </p:nvSpPr>
        <p:spPr>
          <a:xfrm>
            <a:off x="1487101" y="548680"/>
            <a:ext cx="9324360" cy="768349"/>
          </a:xfrm>
          <a:prstGeom prst="rect">
            <a:avLst/>
          </a:prstGeom>
        </p:spPr>
        <p:txBody>
          <a:bodyPr/>
          <a:lstStyle>
            <a:lvl1pPr marL="0" indent="0">
              <a:buFontTx/>
              <a:buNone/>
              <a:defRPr sz="3199" b="1">
                <a:solidFill>
                  <a:srgbClr val="507392"/>
                </a:solidFill>
                <a:latin typeface="Arial Narrow" charset="0"/>
                <a:ea typeface="Arial Narrow" charset="0"/>
                <a:cs typeface="Arial Narrow" charset="0"/>
              </a:defRPr>
            </a:lvl1pPr>
          </a:lstStyle>
          <a:p>
            <a:pPr lvl="0"/>
            <a:r>
              <a:rPr lang="en-US" dirty="0"/>
              <a:t>CLICK TO EDIT MASTER TEXT STYLES</a:t>
            </a:r>
          </a:p>
        </p:txBody>
      </p:sp>
    </p:spTree>
    <p:extLst>
      <p:ext uri="{BB962C8B-B14F-4D97-AF65-F5344CB8AC3E}">
        <p14:creationId xmlns:p14="http://schemas.microsoft.com/office/powerpoint/2010/main" val="1552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ide Bar">
    <p:spTree>
      <p:nvGrpSpPr>
        <p:cNvPr id="1" name=""/>
        <p:cNvGrpSpPr/>
        <p:nvPr/>
      </p:nvGrpSpPr>
      <p:grpSpPr>
        <a:xfrm>
          <a:off x="0" y="0"/>
          <a:ext cx="0" cy="0"/>
          <a:chOff x="0" y="0"/>
          <a:chExt cx="0" cy="0"/>
        </a:xfrm>
      </p:grpSpPr>
      <p:cxnSp>
        <p:nvCxnSpPr>
          <p:cNvPr id="4" name="Straight Connector 3"/>
          <p:cNvCxnSpPr/>
          <p:nvPr userDrawn="1"/>
        </p:nvCxnSpPr>
        <p:spPr>
          <a:xfrm flipV="1">
            <a:off x="1629053" y="1124226"/>
            <a:ext cx="9168658" cy="1"/>
          </a:xfrm>
          <a:prstGeom prst="line">
            <a:avLst/>
          </a:prstGeom>
          <a:ln w="50800">
            <a:solidFill>
              <a:srgbClr val="507392">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29053" y="1124225"/>
            <a:ext cx="9168658" cy="0"/>
          </a:xfrm>
          <a:prstGeom prst="line">
            <a:avLst/>
          </a:prstGeom>
          <a:ln w="50800">
            <a:solidFill>
              <a:srgbClr val="507392"/>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flipH="1">
            <a:off x="-1" y="709865"/>
            <a:ext cx="96228" cy="764004"/>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2C9398"/>
              </a:solidFill>
              <a:effectLst/>
              <a:uLnTx/>
              <a:uFillTx/>
              <a:latin typeface="Calibri"/>
              <a:ea typeface="+mn-ea"/>
              <a:cs typeface="+mn-cs"/>
            </a:endParaRPr>
          </a:p>
        </p:txBody>
      </p:sp>
      <p:sp>
        <p:nvSpPr>
          <p:cNvPr id="8" name="Rectangle 7"/>
          <p:cNvSpPr/>
          <p:nvPr userDrawn="1"/>
        </p:nvSpPr>
        <p:spPr>
          <a:xfrm>
            <a:off x="0" y="1989667"/>
            <a:ext cx="2350972" cy="4868333"/>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895" rtl="0" eaLnBrk="1" fontAlgn="base" latinLnBrk="0" hangingPunct="1">
              <a:lnSpc>
                <a:spcPct val="100000"/>
              </a:lnSpc>
              <a:spcBef>
                <a:spcPct val="0"/>
              </a:spcBef>
              <a:spcAft>
                <a:spcPct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Bebas Neue Bold" panose="020B0606020202050201" pitchFamily="34" charset="-94"/>
              <a:ea typeface="+mn-ea"/>
              <a:cs typeface="+mn-cs"/>
            </a:endParaRPr>
          </a:p>
        </p:txBody>
      </p:sp>
    </p:spTree>
    <p:extLst>
      <p:ext uri="{BB962C8B-B14F-4D97-AF65-F5344CB8AC3E}">
        <p14:creationId xmlns:p14="http://schemas.microsoft.com/office/powerpoint/2010/main" val="10339524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2.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36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Lst>
  <p:hf hdr="0" ftr="0" dt="0"/>
  <p:txStyles>
    <p:titleStyle>
      <a:lvl1pPr algn="ctr" defTabSz="1218895" rtl="0" eaLnBrk="1" latinLnBrk="0" hangingPunct="1">
        <a:spcBef>
          <a:spcPct val="0"/>
        </a:spcBef>
        <a:buNone/>
        <a:defRPr sz="5865" kern="1200">
          <a:solidFill>
            <a:schemeClr val="tx1"/>
          </a:solidFill>
          <a:latin typeface="+mj-lt"/>
          <a:ea typeface="+mj-ea"/>
          <a:cs typeface="+mj-cs"/>
        </a:defRPr>
      </a:lvl1pPr>
    </p:titleStyle>
    <p:bodyStyle>
      <a:lvl1pPr marL="457086" indent="-457086" algn="l" defTabSz="1218895"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352" indent="-380905" algn="l" defTabSz="1218895" rtl="0" eaLnBrk="1" latinLnBrk="0" hangingPunct="1">
        <a:spcBef>
          <a:spcPct val="20000"/>
        </a:spcBef>
        <a:buFont typeface="Arial" pitchFamily="34" charset="0"/>
        <a:buChar char="–"/>
        <a:defRPr sz="3732" kern="1200">
          <a:solidFill>
            <a:schemeClr val="tx1"/>
          </a:solidFill>
          <a:latin typeface="+mn-lt"/>
          <a:ea typeface="+mn-ea"/>
          <a:cs typeface="+mn-cs"/>
        </a:defRPr>
      </a:lvl2pPr>
      <a:lvl3pPr marL="1523619" indent="-304724" algn="l" defTabSz="1218895"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06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514"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1/9/2019</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Question_mark.png" TargetMode="External"/><Relationship Id="rId2" Type="http://schemas.openxmlformats.org/officeDocument/2006/relationships/notesSlide" Target="../notesSlides/notesSlide6.xml"/><Relationship Id="rId1" Type="http://schemas.openxmlformats.org/officeDocument/2006/relationships/slideLayout" Target="../slideLayouts/slideLayout74.xml"/><Relationship Id="rId6" Type="http://schemas.openxmlformats.org/officeDocument/2006/relationships/hyperlink" Target="https://openclipart.org/detail/200814/primary-question-mark" TargetMode="External"/><Relationship Id="rId5" Type="http://schemas.openxmlformats.org/officeDocument/2006/relationships/image" Target="../media/image30.png"/><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mailto:poshscooter@outlook.com" TargetMode="Externa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28.jpg"/><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Express_Clothing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owerShel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hyperlink" Target="https://dbachecks.io/" TargetMode="External"/><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hyperlink" Target="https://github.com/pester/Peste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shell/dsc/overview/overview" TargetMode="External"/><Relationship Id="rId2" Type="http://schemas.openxmlformats.org/officeDocument/2006/relationships/notesSlide" Target="../notesSlides/notesSlide5.xml"/><Relationship Id="rId1" Type="http://schemas.openxmlformats.org/officeDocument/2006/relationships/slideLayout" Target="../slideLayouts/slideLayout69.xml"/><Relationship Id="rId4" Type="http://schemas.openxmlformats.org/officeDocument/2006/relationships/hyperlink" Target="https://docs.microsoft.com/en-us/windows/desktop/wmisdk/managed-object-format--mo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dirty="0"/>
              <a:t>Powershell</a:t>
            </a:r>
          </a:p>
        </p:txBody>
      </p:sp>
      <p:sp>
        <p:nvSpPr>
          <p:cNvPr id="5" name="Subtitle 4"/>
          <p:cNvSpPr>
            <a:spLocks noGrp="1"/>
          </p:cNvSpPr>
          <p:nvPr>
            <p:ph type="subTitle" idx="1"/>
          </p:nvPr>
        </p:nvSpPr>
        <p:spPr/>
        <p:txBody>
          <a:bodyPr/>
          <a:lstStyle/>
          <a:p>
            <a:r>
              <a:rPr lang="en-US" dirty="0"/>
              <a:t>DBATools, dbachecks and powershell dsc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91C549-2C64-48B8-A441-4E15E28FB607}"/>
              </a:ext>
            </a:extLst>
          </p:cNvPr>
          <p:cNvSpPr txBox="1"/>
          <p:nvPr/>
        </p:nvSpPr>
        <p:spPr>
          <a:xfrm>
            <a:off x="3379485" y="6858000"/>
            <a:ext cx="5429854" cy="230832"/>
          </a:xfrm>
          <a:prstGeom prst="rect">
            <a:avLst/>
          </a:prstGeom>
          <a:noFill/>
        </p:spPr>
        <p:txBody>
          <a:bodyPr wrap="square" rtlCol="0">
            <a:spAutoFit/>
          </a:bodyPr>
          <a:lstStyle/>
          <a:p>
            <a:r>
              <a:rPr lang="en-US" sz="900">
                <a:hlinkClick r:id="rId3" tooltip="http://commons.wikimedia.org/wiki/File:Question_mark.png"/>
              </a:rPr>
              <a:t>This Photo</a:t>
            </a:r>
            <a:r>
              <a:rPr lang="en-US" sz="900"/>
              <a:t> by Unknown Author is licensed under </a:t>
            </a:r>
            <a:r>
              <a:rPr lang="en-US" sz="900">
                <a:hlinkClick r:id="rId4" tooltip="https://creativecommons.org/licenses/by-sa/3.0/"/>
              </a:rPr>
              <a:t>CC BY-SA</a:t>
            </a:r>
            <a:endParaRPr lang="en-US" sz="900"/>
          </a:p>
        </p:txBody>
      </p:sp>
      <p:pic>
        <p:nvPicPr>
          <p:cNvPr id="15" name="Picture 14">
            <a:extLst>
              <a:ext uri="{FF2B5EF4-FFF2-40B4-BE49-F238E27FC236}">
                <a16:creationId xmlns:a16="http://schemas.microsoft.com/office/drawing/2014/main" id="{91967BB1-0815-4316-8030-8FFD921AFCB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84512" y="419100"/>
            <a:ext cx="6019800" cy="6019800"/>
          </a:xfrm>
          <a:prstGeom prst="rect">
            <a:avLst/>
          </a:prstGeom>
        </p:spPr>
      </p:pic>
    </p:spTree>
    <p:extLst>
      <p:ext uri="{BB962C8B-B14F-4D97-AF65-F5344CB8AC3E}">
        <p14:creationId xmlns:p14="http://schemas.microsoft.com/office/powerpoint/2010/main" val="10048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851" t="8167" r="909" b="22434"/>
          <a:stretch/>
        </p:blipFill>
        <p:spPr>
          <a:xfrm>
            <a:off x="0" y="894"/>
            <a:ext cx="12188830" cy="6868890"/>
          </a:xfrm>
          <a:prstGeom prst="rect">
            <a:avLst/>
          </a:prstGeom>
        </p:spPr>
      </p:pic>
      <p:sp>
        <p:nvSpPr>
          <p:cNvPr id="4" name="Round Diagonal Corner Rectangle 3"/>
          <p:cNvSpPr/>
          <p:nvPr/>
        </p:nvSpPr>
        <p:spPr>
          <a:xfrm>
            <a:off x="143301"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CAREER OPPORTUNITIES</a:t>
            </a:r>
          </a:p>
        </p:txBody>
      </p:sp>
    </p:spTree>
    <p:extLst>
      <p:ext uri="{BB962C8B-B14F-4D97-AF65-F5344CB8AC3E}">
        <p14:creationId xmlns:p14="http://schemas.microsoft.com/office/powerpoint/2010/main" val="317433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5518498" y="69502"/>
            <a:ext cx="6519390" cy="1439785"/>
          </a:xfrm>
          <a:prstGeom prst="round2DiagRect">
            <a:avLst/>
          </a:prstGeom>
          <a:solidFill>
            <a:srgbClr val="E03A3E"/>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6" b="1" dirty="0">
                <a:solidFill>
                  <a:prstClr val="white"/>
                </a:solidFill>
                <a:latin typeface="Arial" panose="020B0604020202020204" pitchFamily="34" charset="0"/>
                <a:cs typeface="Arial" panose="020B0604020202020204" pitchFamily="34" charset="0"/>
              </a:rPr>
              <a:t>JOBS.DOMINOS.COM</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070" t="2834" r="15178" b="2834"/>
          <a:stretch/>
        </p:blipFill>
        <p:spPr>
          <a:xfrm>
            <a:off x="35146" y="2585617"/>
            <a:ext cx="5346518" cy="4271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9" r="929" b="19015"/>
          <a:stretch/>
        </p:blipFill>
        <p:spPr>
          <a:xfrm>
            <a:off x="47315" y="69502"/>
            <a:ext cx="2497094" cy="270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169" y="53324"/>
            <a:ext cx="2714496" cy="271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7678" y="1639626"/>
            <a:ext cx="1197819" cy="119781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425" y="1605272"/>
            <a:ext cx="1255449" cy="125544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3167" y="1605272"/>
            <a:ext cx="1255449" cy="1255449"/>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8938" y="1613246"/>
            <a:ext cx="1224198" cy="1224198"/>
          </a:xfrm>
          <a:prstGeom prst="roundRect">
            <a:avLst>
              <a:gd name="adj" fmla="val 8594"/>
            </a:avLst>
          </a:prstGeom>
          <a:solidFill>
            <a:srgbClr val="FFFFFF">
              <a:shade val="85000"/>
            </a:srgbClr>
          </a:solidFill>
          <a:ln>
            <a:noFill/>
          </a:ln>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8001" y="2903104"/>
            <a:ext cx="3305748" cy="3317768"/>
          </a:xfrm>
          <a:prstGeom prst="rect">
            <a:avLst/>
          </a:prstGeom>
        </p:spPr>
      </p:pic>
    </p:spTree>
    <p:extLst>
      <p:ext uri="{BB962C8B-B14F-4D97-AF65-F5344CB8AC3E}">
        <p14:creationId xmlns:p14="http://schemas.microsoft.com/office/powerpoint/2010/main" val="92073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13431" y="548739"/>
            <a:ext cx="8926667" cy="646331"/>
          </a:xfrm>
          <a:prstGeom prst="rect">
            <a:avLst/>
          </a:prstGeom>
          <a:noFill/>
        </p:spPr>
        <p:txBody>
          <a:bodyPr wrap="square" rtlCol="0">
            <a:spAutoFit/>
          </a:bodyPr>
          <a:lstStyle/>
          <a:p>
            <a:r>
              <a:rPr lang="en-US" sz="3600" dirty="0">
                <a:latin typeface="+mj-lt"/>
                <a:ea typeface="+mj-ea"/>
                <a:cs typeface="+mj-cs"/>
              </a:rPr>
              <a:t>Domino’s is hiring!</a:t>
            </a:r>
          </a:p>
        </p:txBody>
      </p:sp>
      <p:sp>
        <p:nvSpPr>
          <p:cNvPr id="6" name="Rectangle 5"/>
          <p:cNvSpPr/>
          <p:nvPr/>
        </p:nvSpPr>
        <p:spPr>
          <a:xfrm flipH="1">
            <a:off x="-2" y="710573"/>
            <a:ext cx="96228" cy="763805"/>
          </a:xfrm>
          <a:prstGeom prst="rect">
            <a:avLst/>
          </a:prstGeom>
          <a:solidFill>
            <a:srgbClr val="507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solidFill>
                <a:srgbClr val="2C9398"/>
              </a:solidFill>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1972776"/>
            <a:ext cx="3862433" cy="4859098"/>
          </a:xfrm>
          <a:prstGeom prst="rect">
            <a:avLst/>
          </a:prstGeom>
          <a:noFill/>
          <a:ln>
            <a:noFill/>
          </a:ln>
        </p:spPr>
      </p:pic>
      <p:sp>
        <p:nvSpPr>
          <p:cNvPr id="2" name="TextBox 1">
            <a:extLst>
              <a:ext uri="{FF2B5EF4-FFF2-40B4-BE49-F238E27FC236}">
                <a16:creationId xmlns:a16="http://schemas.microsoft.com/office/drawing/2014/main" id="{D1EC18D9-C6C7-4134-8F79-B0C484BDD23B}"/>
              </a:ext>
            </a:extLst>
          </p:cNvPr>
          <p:cNvSpPr txBox="1"/>
          <p:nvPr/>
        </p:nvSpPr>
        <p:spPr>
          <a:xfrm>
            <a:off x="4494212" y="1676400"/>
            <a:ext cx="6934200" cy="4955203"/>
          </a:xfrm>
          <a:prstGeom prst="rect">
            <a:avLst/>
          </a:prstGeom>
          <a:noFill/>
        </p:spPr>
        <p:txBody>
          <a:bodyPr wrap="square" rtlCol="0">
            <a:spAutoFit/>
          </a:bodyPr>
          <a:lstStyle/>
          <a:p>
            <a:r>
              <a:rPr lang="en-US" b="1" dirty="0"/>
              <a:t>Data Platform Operations Manager</a:t>
            </a:r>
          </a:p>
          <a:p>
            <a:r>
              <a:rPr lang="en-US" dirty="0"/>
              <a:t>Overview</a:t>
            </a:r>
          </a:p>
          <a:p>
            <a:r>
              <a:rPr lang="en-US" sz="2000" dirty="0"/>
              <a:t>The Data Platform Operations Manager is responsible for leading operations and optimization of Domino’s data platform. This individual will manage data platform architecture and engineering team in the design, installation, configuration, upgrade, maintenance and overall management of capacity, performance of databases in the Domino’s hosting environment. This position will be engaged, accountable and drive delivery execution while collaborating with various stakeholders (Business users, Project Managers, Operations Team, Converged Infrastructure Team, Network Team and Information Security team). Predominant technology stacks this individual will be responsible is SQL Server and Hadoop technologies. </a:t>
            </a:r>
            <a:endParaRPr lang="en-US" dirty="0"/>
          </a:p>
          <a:p>
            <a:endParaRPr lang="en-US" sz="2800" dirty="0"/>
          </a:p>
        </p:txBody>
      </p:sp>
    </p:spTree>
    <p:extLst>
      <p:ext uri="{BB962C8B-B14F-4D97-AF65-F5344CB8AC3E}">
        <p14:creationId xmlns:p14="http://schemas.microsoft.com/office/powerpoint/2010/main" val="17409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8882" y="1701800"/>
            <a:ext cx="4062942" cy="812800"/>
          </a:xfrm>
        </p:spPr>
        <p:txBody>
          <a:bodyPr>
            <a:normAutofit/>
          </a:bodyPr>
          <a:lstStyle/>
          <a:p>
            <a:r>
              <a:rPr lang="en-US" sz="4400" dirty="0"/>
              <a:t>Thank you!</a:t>
            </a:r>
          </a:p>
        </p:txBody>
      </p:sp>
      <p:sp>
        <p:nvSpPr>
          <p:cNvPr id="5" name="Text Placeholder 4"/>
          <p:cNvSpPr>
            <a:spLocks noGrp="1"/>
          </p:cNvSpPr>
          <p:nvPr>
            <p:ph type="body" sz="half" idx="2"/>
          </p:nvPr>
        </p:nvSpPr>
        <p:spPr>
          <a:xfrm>
            <a:off x="1373294" y="2667000"/>
            <a:ext cx="6245117" cy="3581400"/>
          </a:xfrm>
        </p:spPr>
        <p:txBody>
          <a:bodyPr>
            <a:normAutofit fontScale="85000" lnSpcReduction="20000"/>
          </a:bodyPr>
          <a:lstStyle/>
          <a:p>
            <a:r>
              <a:rPr lang="en-US" sz="5200" b="1" dirty="0"/>
              <a:t>Scott Miller</a:t>
            </a:r>
          </a:p>
          <a:p>
            <a:r>
              <a:rPr lang="en-US" sz="3200" b="1" dirty="0"/>
              <a:t>Twitter: </a:t>
            </a:r>
          </a:p>
          <a:p>
            <a:r>
              <a:rPr lang="en-US" sz="3200" dirty="0">
                <a:solidFill>
                  <a:schemeClr val="tx1">
                    <a:lumMod val="65000"/>
                  </a:schemeClr>
                </a:solidFill>
              </a:rPr>
              <a:t>@</a:t>
            </a:r>
            <a:r>
              <a:rPr lang="en-US" sz="3200" dirty="0" err="1">
                <a:solidFill>
                  <a:schemeClr val="tx1">
                    <a:lumMod val="65000"/>
                  </a:schemeClr>
                </a:solidFill>
              </a:rPr>
              <a:t>poshscooter</a:t>
            </a:r>
            <a:endParaRPr lang="en-US" sz="3200" dirty="0">
              <a:solidFill>
                <a:schemeClr val="tx1">
                  <a:lumMod val="65000"/>
                </a:schemeClr>
              </a:solidFill>
            </a:endParaRPr>
          </a:p>
          <a:p>
            <a:r>
              <a:rPr lang="en-US" sz="3200" b="1" dirty="0"/>
              <a:t>Email: </a:t>
            </a:r>
          </a:p>
          <a:p>
            <a:r>
              <a:rPr lang="en-US" sz="3200" dirty="0">
                <a:solidFill>
                  <a:schemeClr val="tx1">
                    <a:lumMod val="65000"/>
                  </a:schemeClr>
                </a:solidFill>
                <a:hlinkClick r:id="rId2"/>
              </a:rPr>
              <a:t>poshscooter@outlook.com</a:t>
            </a:r>
            <a:endParaRPr lang="en-US" sz="3200" dirty="0">
              <a:solidFill>
                <a:schemeClr val="tx1">
                  <a:lumMod val="65000"/>
                </a:schemeClr>
              </a:solidFill>
            </a:endParaRPr>
          </a:p>
          <a:p>
            <a:r>
              <a:rPr lang="en-US" sz="3200" b="1" dirty="0"/>
              <a:t>Github:</a:t>
            </a:r>
          </a:p>
          <a:p>
            <a:r>
              <a:rPr lang="en-US" sz="3200" dirty="0">
                <a:solidFill>
                  <a:schemeClr val="tx1">
                    <a:lumMod val="65000"/>
                  </a:schemeClr>
                </a:solidFill>
              </a:rPr>
              <a:t>https://github.com/poshscooter</a:t>
            </a:r>
          </a:p>
          <a:p>
            <a:endParaRPr lang="en-US" dirty="0"/>
          </a:p>
        </p:txBody>
      </p:sp>
      <p:pic>
        <p:nvPicPr>
          <p:cNvPr id="4" name="Picture Placeholder 3">
            <a:extLst>
              <a:ext uri="{FF2B5EF4-FFF2-40B4-BE49-F238E27FC236}">
                <a16:creationId xmlns:a16="http://schemas.microsoft.com/office/drawing/2014/main" id="{E1B76912-809B-4B05-B4D7-FF4AB1A08ED9}"/>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4155" b="4155"/>
          <a:stretch>
            <a:fillRect/>
          </a:stretch>
        </p:blipFill>
        <p:spPr>
          <a:xfrm>
            <a:off x="8151812" y="960131"/>
            <a:ext cx="2692610" cy="2468869"/>
          </a:xfr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Scott Miller – MCP, Security+</a:t>
            </a:r>
          </a:p>
        </p:txBody>
      </p:sp>
      <p:sp>
        <p:nvSpPr>
          <p:cNvPr id="14" name="Content Placeholder 13"/>
          <p:cNvSpPr>
            <a:spLocks noGrp="1"/>
          </p:cNvSpPr>
          <p:nvPr>
            <p:ph idx="1"/>
          </p:nvPr>
        </p:nvSpPr>
        <p:spPr/>
        <p:txBody>
          <a:bodyPr>
            <a:normAutofit/>
          </a:bodyPr>
          <a:lstStyle/>
          <a:p>
            <a:r>
              <a:rPr lang="en-US" dirty="0"/>
              <a:t>IT professional since 1998</a:t>
            </a:r>
          </a:p>
          <a:p>
            <a:r>
              <a:rPr lang="en-US" dirty="0"/>
              <a:t>Certifications:</a:t>
            </a:r>
          </a:p>
          <a:p>
            <a:pPr lvl="1"/>
            <a:r>
              <a:rPr lang="en-US" dirty="0"/>
              <a:t>MCSE Windows NT (1998)</a:t>
            </a:r>
          </a:p>
          <a:p>
            <a:pPr lvl="1"/>
            <a:r>
              <a:rPr lang="en-US" dirty="0"/>
              <a:t>MCSA Windows 2003 (2008)</a:t>
            </a:r>
          </a:p>
          <a:p>
            <a:pPr lvl="1"/>
            <a:r>
              <a:rPr lang="en-US" dirty="0"/>
              <a:t>Security+ 2008 (2008)</a:t>
            </a:r>
          </a:p>
          <a:p>
            <a:pPr lvl="1"/>
            <a:r>
              <a:rPr lang="en-US" dirty="0"/>
              <a:t>MCP - Querying Microsoft SQL Server 2012/2014 (2015)</a:t>
            </a:r>
          </a:p>
          <a:p>
            <a:r>
              <a:rPr lang="en-US" dirty="0"/>
              <a:t>OS/DBA Team Lead – Managed Services/SaaS</a:t>
            </a:r>
          </a:p>
          <a:p>
            <a:r>
              <a:rPr lang="en-US" dirty="0"/>
              <a:t>Automation Engineer – Domino’s Pizza</a:t>
            </a:r>
          </a:p>
          <a:p>
            <a:pPr lvl="1"/>
            <a:r>
              <a:rPr lang="en-US" dirty="0"/>
              <a:t>Managing 11k+ Windows Servers, 5k+ VMs w/SQL 2008</a:t>
            </a:r>
          </a:p>
          <a:p>
            <a:endParaRPr lang="en-US" dirty="0"/>
          </a:p>
        </p:txBody>
      </p:sp>
      <p:pic>
        <p:nvPicPr>
          <p:cNvPr id="3" name="Picture 2">
            <a:extLst>
              <a:ext uri="{FF2B5EF4-FFF2-40B4-BE49-F238E27FC236}">
                <a16:creationId xmlns:a16="http://schemas.microsoft.com/office/drawing/2014/main" id="{8F274B73-87CE-46FE-846B-8379434F5EF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66212" y="5211020"/>
            <a:ext cx="2321095" cy="1325563"/>
          </a:xfrm>
          <a:prstGeom prst="rect">
            <a:avLst/>
          </a:prstGeom>
        </p:spPr>
      </p:pic>
      <p:sp>
        <p:nvSpPr>
          <p:cNvPr id="4" name="TextBox 3">
            <a:extLst>
              <a:ext uri="{FF2B5EF4-FFF2-40B4-BE49-F238E27FC236}">
                <a16:creationId xmlns:a16="http://schemas.microsoft.com/office/drawing/2014/main" id="{5A17E012-F488-468B-8D1C-9EF443B79C63}"/>
              </a:ext>
            </a:extLst>
          </p:cNvPr>
          <p:cNvSpPr txBox="1"/>
          <p:nvPr/>
        </p:nvSpPr>
        <p:spPr>
          <a:xfrm>
            <a:off x="9066212" y="6793376"/>
            <a:ext cx="2057400" cy="369332"/>
          </a:xfrm>
          <a:prstGeom prst="rect">
            <a:avLst/>
          </a:prstGeom>
          <a:noFill/>
        </p:spPr>
        <p:txBody>
          <a:bodyPr wrap="square" rtlCol="0">
            <a:spAutoFit/>
          </a:bodyPr>
          <a:lstStyle/>
          <a:p>
            <a:r>
              <a:rPr lang="en-US" sz="900">
                <a:hlinkClick r:id="rId4" tooltip="https://en.wikipedia.org/wiki/File:Express_Clothing_Logo.SVG"/>
              </a:rPr>
              <a:t>This Photo</a:t>
            </a:r>
            <a:r>
              <a:rPr lang="en-US" sz="900"/>
              <a:t> by Unknown Author is licensed under </a:t>
            </a:r>
            <a:r>
              <a:rPr lang="en-US" sz="900">
                <a:hlinkClick r:id="rId5" tooltip="https://creativecommons.org/licenses/by-sa/3.0/"/>
              </a:rPr>
              <a:t>CC BY-SA</a:t>
            </a:r>
            <a:endParaRPr lang="en-US" sz="900"/>
          </a:p>
        </p:txBody>
      </p:sp>
      <p:pic>
        <p:nvPicPr>
          <p:cNvPr id="6" name="Picture 5">
            <a:extLst>
              <a:ext uri="{FF2B5EF4-FFF2-40B4-BE49-F238E27FC236}">
                <a16:creationId xmlns:a16="http://schemas.microsoft.com/office/drawing/2014/main" id="{E1A3646F-2D87-47D3-AA80-F51A59020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5409" y="321417"/>
            <a:ext cx="3617119" cy="3617119"/>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GITHUB LINK</a:t>
            </a:r>
          </a:p>
        </p:txBody>
      </p:sp>
      <p:pic>
        <p:nvPicPr>
          <p:cNvPr id="4" name="Content Placeholder 3">
            <a:extLst>
              <a:ext uri="{FF2B5EF4-FFF2-40B4-BE49-F238E27FC236}">
                <a16:creationId xmlns:a16="http://schemas.microsoft.com/office/drawing/2014/main" id="{3D44DEB2-1DD4-4182-9747-5E8293C751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4412" y="1721821"/>
            <a:ext cx="4462463" cy="4462463"/>
          </a:xfrm>
        </p:spPr>
      </p:pic>
      <p:sp>
        <p:nvSpPr>
          <p:cNvPr id="5" name="TextBox 4">
            <a:extLst>
              <a:ext uri="{FF2B5EF4-FFF2-40B4-BE49-F238E27FC236}">
                <a16:creationId xmlns:a16="http://schemas.microsoft.com/office/drawing/2014/main" id="{DF8C57A7-D9FA-4DE7-903C-A35777D23056}"/>
              </a:ext>
            </a:extLst>
          </p:cNvPr>
          <p:cNvSpPr txBox="1"/>
          <p:nvPr/>
        </p:nvSpPr>
        <p:spPr>
          <a:xfrm>
            <a:off x="1370012" y="2660390"/>
            <a:ext cx="4462463" cy="2585323"/>
          </a:xfrm>
          <a:prstGeom prst="rect">
            <a:avLst/>
          </a:prstGeom>
          <a:noFill/>
        </p:spPr>
        <p:txBody>
          <a:bodyPr wrap="square" rtlCol="0">
            <a:spAutoFit/>
          </a:bodyPr>
          <a:lstStyle/>
          <a:p>
            <a:pPr marL="457200" indent="-457200">
              <a:buFont typeface="Arial" panose="020B0604020202020204" pitchFamily="34" charset="0"/>
              <a:buChar char="•"/>
            </a:pPr>
            <a:r>
              <a:rPr lang="en-US" sz="5400" dirty="0"/>
              <a:t>Demo code</a:t>
            </a:r>
          </a:p>
          <a:p>
            <a:pPr marL="457200" indent="-457200">
              <a:buFont typeface="Arial" panose="020B0604020202020204" pitchFamily="34" charset="0"/>
              <a:buChar char="•"/>
            </a:pPr>
            <a:r>
              <a:rPr lang="en-US" sz="5400" dirty="0"/>
              <a:t>Presentation</a:t>
            </a:r>
          </a:p>
          <a:p>
            <a:pPr marL="457200" indent="-457200">
              <a:buFont typeface="Arial" panose="020B0604020202020204" pitchFamily="34" charset="0"/>
              <a:buChar char="•"/>
            </a:pPr>
            <a:r>
              <a:rPr lang="en-US" sz="5400" dirty="0"/>
              <a:t>More links</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8801" y="274638"/>
            <a:ext cx="8532812" cy="1223962"/>
          </a:xfrm>
        </p:spPr>
        <p:txBody>
          <a:bodyPr/>
          <a:lstStyle/>
          <a:p>
            <a:r>
              <a:rPr lang="en-US" dirty="0"/>
              <a:t>Agenda</a:t>
            </a:r>
          </a:p>
        </p:txBody>
      </p:sp>
      <p:sp>
        <p:nvSpPr>
          <p:cNvPr id="4" name="TextBox 3">
            <a:extLst>
              <a:ext uri="{FF2B5EF4-FFF2-40B4-BE49-F238E27FC236}">
                <a16:creationId xmlns:a16="http://schemas.microsoft.com/office/drawing/2014/main" id="{AFC710BC-E9D0-4FAE-B329-A72113B6CC99}"/>
              </a:ext>
            </a:extLst>
          </p:cNvPr>
          <p:cNvSpPr txBox="1"/>
          <p:nvPr/>
        </p:nvSpPr>
        <p:spPr>
          <a:xfrm>
            <a:off x="1828801" y="1498600"/>
            <a:ext cx="7466011" cy="3785652"/>
          </a:xfrm>
          <a:prstGeom prst="rect">
            <a:avLst/>
          </a:prstGeom>
          <a:noFill/>
        </p:spPr>
        <p:txBody>
          <a:bodyPr wrap="square" rtlCol="0">
            <a:spAutoFit/>
          </a:bodyPr>
          <a:lstStyle/>
          <a:p>
            <a:pPr marL="457200" indent="-457200">
              <a:buFont typeface="Arial" panose="020B0604020202020204" pitchFamily="34" charset="0"/>
              <a:buChar char="•"/>
            </a:pPr>
            <a:r>
              <a:rPr lang="en-US" sz="4800" dirty="0"/>
              <a:t>What is PowerShell?</a:t>
            </a:r>
          </a:p>
          <a:p>
            <a:pPr marL="457200" indent="-457200">
              <a:buFont typeface="Arial" panose="020B0604020202020204" pitchFamily="34" charset="0"/>
              <a:buChar char="•"/>
            </a:pPr>
            <a:r>
              <a:rPr lang="en-US" sz="4800" dirty="0"/>
              <a:t>DBATools</a:t>
            </a:r>
          </a:p>
          <a:p>
            <a:pPr marL="457200" indent="-457200">
              <a:buFont typeface="Arial" panose="020B0604020202020204" pitchFamily="34" charset="0"/>
              <a:buChar char="•"/>
            </a:pPr>
            <a:r>
              <a:rPr lang="en-US" sz="4800" dirty="0"/>
              <a:t>DBAChecks</a:t>
            </a:r>
          </a:p>
          <a:p>
            <a:pPr marL="457200" indent="-457200">
              <a:buFont typeface="Arial" panose="020B0604020202020204" pitchFamily="34" charset="0"/>
              <a:buChar char="•"/>
            </a:pPr>
            <a:r>
              <a:rPr lang="en-US" sz="4800" dirty="0"/>
              <a:t>Desired State Configuration</a:t>
            </a:r>
          </a:p>
          <a:p>
            <a:pPr marL="457200" indent="-457200">
              <a:buFont typeface="Arial" panose="020B0604020202020204" pitchFamily="34" charset="0"/>
              <a:buChar char="•"/>
            </a:pPr>
            <a:r>
              <a:rPr lang="en-US" sz="4800" dirty="0"/>
              <a:t>DEMOS!</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8FF-85E5-4C68-BA0B-596B2338FA9D}"/>
              </a:ext>
            </a:extLst>
          </p:cNvPr>
          <p:cNvSpPr>
            <a:spLocks noGrp="1"/>
          </p:cNvSpPr>
          <p:nvPr>
            <p:ph type="title"/>
          </p:nvPr>
        </p:nvSpPr>
        <p:spPr/>
        <p:txBody>
          <a:bodyPr/>
          <a:lstStyle/>
          <a:p>
            <a:r>
              <a:rPr lang="en-US" dirty="0"/>
              <a:t>What is PowerShell?</a:t>
            </a:r>
            <a:br>
              <a:rPr lang="en-US" dirty="0"/>
            </a:br>
            <a:endParaRPr lang="en-US" dirty="0"/>
          </a:p>
        </p:txBody>
      </p:sp>
      <p:sp>
        <p:nvSpPr>
          <p:cNvPr id="3" name="Content Placeholder 2">
            <a:extLst>
              <a:ext uri="{FF2B5EF4-FFF2-40B4-BE49-F238E27FC236}">
                <a16:creationId xmlns:a16="http://schemas.microsoft.com/office/drawing/2014/main" id="{F9D1ED1F-9708-4834-B97E-885C43F8716C}"/>
              </a:ext>
            </a:extLst>
          </p:cNvPr>
          <p:cNvSpPr>
            <a:spLocks noGrp="1"/>
          </p:cNvSpPr>
          <p:nvPr>
            <p:ph idx="1"/>
          </p:nvPr>
        </p:nvSpPr>
        <p:spPr/>
        <p:txBody>
          <a:bodyPr/>
          <a:lstStyle/>
          <a:p>
            <a:r>
              <a:rPr lang="en-US" sz="4800" b="1" dirty="0"/>
              <a:t>PowerShell</a:t>
            </a:r>
            <a:r>
              <a:rPr lang="en-US" sz="4800" dirty="0"/>
              <a:t> is a task automation and configuration management framework from Microsoft, consisting of a command-line shell and associated scripting language. </a:t>
            </a:r>
          </a:p>
          <a:p>
            <a:r>
              <a:rPr lang="en-US" dirty="0">
                <a:hlinkClick r:id="rId3"/>
              </a:rPr>
              <a:t>Wikipedia</a:t>
            </a:r>
            <a:endParaRPr lang="en-US" dirty="0"/>
          </a:p>
        </p:txBody>
      </p:sp>
    </p:spTree>
    <p:extLst>
      <p:ext uri="{BB962C8B-B14F-4D97-AF65-F5344CB8AC3E}">
        <p14:creationId xmlns:p14="http://schemas.microsoft.com/office/powerpoint/2010/main" val="304509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56AA-C05A-4068-A88D-A04A51B45686}"/>
              </a:ext>
            </a:extLst>
          </p:cNvPr>
          <p:cNvSpPr>
            <a:spLocks noGrp="1"/>
          </p:cNvSpPr>
          <p:nvPr>
            <p:ph type="title"/>
          </p:nvPr>
        </p:nvSpPr>
        <p:spPr/>
        <p:txBody>
          <a:bodyPr/>
          <a:lstStyle/>
          <a:p>
            <a:r>
              <a:rPr lang="en-US" dirty="0"/>
              <a:t>DBATOOLS</a:t>
            </a:r>
          </a:p>
        </p:txBody>
      </p:sp>
      <p:sp>
        <p:nvSpPr>
          <p:cNvPr id="3" name="Content Placeholder 2">
            <a:extLst>
              <a:ext uri="{FF2B5EF4-FFF2-40B4-BE49-F238E27FC236}">
                <a16:creationId xmlns:a16="http://schemas.microsoft.com/office/drawing/2014/main" id="{7ADEDF75-8917-4E2B-8E09-E1ED9A20C7E3}"/>
              </a:ext>
            </a:extLst>
          </p:cNvPr>
          <p:cNvSpPr>
            <a:spLocks noGrp="1"/>
          </p:cNvSpPr>
          <p:nvPr>
            <p:ph idx="1"/>
          </p:nvPr>
        </p:nvSpPr>
        <p:spPr/>
        <p:txBody>
          <a:bodyPr/>
          <a:lstStyle/>
          <a:p>
            <a:r>
              <a:rPr lang="en-US" sz="3600" dirty="0"/>
              <a:t>Open source tool for managing SQL Servers</a:t>
            </a:r>
          </a:p>
          <a:p>
            <a:r>
              <a:rPr lang="en-US" sz="3600" dirty="0"/>
              <a:t>Over 500 cmdlets</a:t>
            </a:r>
          </a:p>
          <a:p>
            <a:r>
              <a:rPr lang="en-US" sz="3600" dirty="0"/>
              <a:t>Requires PowerShell 3.0+</a:t>
            </a:r>
          </a:p>
          <a:p>
            <a:r>
              <a:rPr lang="en-US" sz="3600" dirty="0"/>
              <a:t>Install-Module -</a:t>
            </a:r>
            <a:r>
              <a:rPr lang="en-US" sz="3600" dirty="0">
                <a:solidFill>
                  <a:schemeClr val="tx1">
                    <a:lumMod val="65000"/>
                  </a:schemeClr>
                </a:solidFill>
              </a:rPr>
              <a:t>Name</a:t>
            </a:r>
            <a:r>
              <a:rPr lang="en-US" sz="3600" dirty="0"/>
              <a:t> </a:t>
            </a:r>
            <a:r>
              <a:rPr lang="en-US" sz="3600" dirty="0" err="1"/>
              <a:t>DBAtools</a:t>
            </a:r>
            <a:r>
              <a:rPr lang="en-US" sz="3600" dirty="0"/>
              <a:t> -</a:t>
            </a:r>
            <a:r>
              <a:rPr lang="en-US" sz="3600" dirty="0">
                <a:solidFill>
                  <a:schemeClr val="tx1">
                    <a:lumMod val="65000"/>
                  </a:schemeClr>
                </a:solidFill>
              </a:rPr>
              <a:t>Scope</a:t>
            </a:r>
            <a:r>
              <a:rPr lang="en-US" sz="3600" dirty="0"/>
              <a:t> </a:t>
            </a:r>
            <a:r>
              <a:rPr lang="en-US" sz="3600" dirty="0" err="1"/>
              <a:t>CurrentUser</a:t>
            </a:r>
            <a:endParaRPr lang="en-US" sz="3600" dirty="0"/>
          </a:p>
          <a:p>
            <a:pPr marL="0" indent="0">
              <a:buNone/>
            </a:pPr>
            <a:endParaRPr lang="en-US" sz="2000" dirty="0">
              <a:hlinkClick r:id="rId3"/>
            </a:endParaRPr>
          </a:p>
          <a:p>
            <a:pPr marL="0" indent="0">
              <a:buNone/>
            </a:pPr>
            <a:r>
              <a:rPr lang="en-US" sz="2000" dirty="0">
                <a:hlinkClick r:id="rId3"/>
              </a:rPr>
              <a:t>https://dbatools.io</a:t>
            </a:r>
            <a:endParaRPr lang="en-US" sz="2000" dirty="0"/>
          </a:p>
        </p:txBody>
      </p:sp>
    </p:spTree>
    <p:extLst>
      <p:ext uri="{BB962C8B-B14F-4D97-AF65-F5344CB8AC3E}">
        <p14:creationId xmlns:p14="http://schemas.microsoft.com/office/powerpoint/2010/main" val="35033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6C532-6B4E-46BE-93A2-30280EECBCC3}"/>
              </a:ext>
            </a:extLst>
          </p:cNvPr>
          <p:cNvSpPr>
            <a:spLocks noGrp="1"/>
          </p:cNvSpPr>
          <p:nvPr>
            <p:ph idx="1"/>
          </p:nvPr>
        </p:nvSpPr>
        <p:spPr>
          <a:xfrm>
            <a:off x="1218883" y="304800"/>
            <a:ext cx="10360501" cy="5859269"/>
          </a:xfrm>
        </p:spPr>
        <p:txBody>
          <a:bodyPr>
            <a:normAutofit lnSpcReduction="10000"/>
          </a:bodyPr>
          <a:lstStyle/>
          <a:p>
            <a:pPr marL="0" indent="0">
              <a:buNone/>
            </a:pPr>
            <a:r>
              <a:rPr lang="en-US" sz="3200" b="1" dirty="0"/>
              <a:t>DBACHECKS</a:t>
            </a:r>
          </a:p>
          <a:p>
            <a:r>
              <a:rPr lang="en-US" sz="3600" b="1" dirty="0"/>
              <a:t>dbachecks</a:t>
            </a:r>
            <a:r>
              <a:rPr lang="en-US" sz="3600" dirty="0"/>
              <a:t> is an open source framework created by and for SQL Server pros who need to validate their environments. </a:t>
            </a:r>
          </a:p>
          <a:p>
            <a:pPr marL="0" indent="0">
              <a:buNone/>
            </a:pPr>
            <a:r>
              <a:rPr lang="en-US" sz="2000" b="1" dirty="0">
                <a:hlinkClick r:id="rId3"/>
              </a:rPr>
              <a:t>https://dbachecks.io</a:t>
            </a:r>
            <a:endParaRPr lang="en-US" sz="2000" b="1" dirty="0"/>
          </a:p>
          <a:p>
            <a:pPr marL="0" indent="0">
              <a:buNone/>
            </a:pPr>
            <a:endParaRPr lang="en-US" sz="4000" dirty="0"/>
          </a:p>
          <a:p>
            <a:pPr marL="0" indent="0">
              <a:buNone/>
            </a:pPr>
            <a:r>
              <a:rPr lang="en-US" sz="4000" b="1" dirty="0"/>
              <a:t>Pester</a:t>
            </a:r>
            <a:endParaRPr lang="en-US" b="1" dirty="0"/>
          </a:p>
          <a:p>
            <a:r>
              <a:rPr lang="en-US" sz="3600" b="1" dirty="0"/>
              <a:t>Pester</a:t>
            </a:r>
            <a:r>
              <a:rPr lang="en-US" sz="3600" dirty="0"/>
              <a:t> is the ubiquitous test and mock framework for PowerShell.</a:t>
            </a:r>
          </a:p>
          <a:p>
            <a:pPr marL="0" indent="0">
              <a:buNone/>
            </a:pPr>
            <a:r>
              <a:rPr lang="en-US" sz="2000" dirty="0">
                <a:hlinkClick r:id="rId4"/>
              </a:rPr>
              <a:t>https://github.com/pester/Pester</a:t>
            </a:r>
            <a:endParaRPr lang="en-US" sz="2000" dirty="0"/>
          </a:p>
        </p:txBody>
      </p:sp>
    </p:spTree>
    <p:extLst>
      <p:ext uri="{BB962C8B-B14F-4D97-AF65-F5344CB8AC3E}">
        <p14:creationId xmlns:p14="http://schemas.microsoft.com/office/powerpoint/2010/main" val="153258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223AE-C93E-4219-93FD-ABD4AA594918}"/>
              </a:ext>
            </a:extLst>
          </p:cNvPr>
          <p:cNvSpPr>
            <a:spLocks noGrp="1"/>
          </p:cNvSpPr>
          <p:nvPr>
            <p:ph type="title"/>
          </p:nvPr>
        </p:nvSpPr>
        <p:spPr/>
        <p:txBody>
          <a:bodyPr/>
          <a:lstStyle/>
          <a:p>
            <a:r>
              <a:rPr lang="en-US" dirty="0"/>
              <a:t>DESIRED STATE CONFIGURATION</a:t>
            </a:r>
          </a:p>
        </p:txBody>
      </p:sp>
      <p:sp>
        <p:nvSpPr>
          <p:cNvPr id="5" name="Content Placeholder 4">
            <a:extLst>
              <a:ext uri="{FF2B5EF4-FFF2-40B4-BE49-F238E27FC236}">
                <a16:creationId xmlns:a16="http://schemas.microsoft.com/office/drawing/2014/main" id="{237F6573-90C2-4015-A3CB-0011E2CF9428}"/>
              </a:ext>
            </a:extLst>
          </p:cNvPr>
          <p:cNvSpPr>
            <a:spLocks noGrp="1"/>
          </p:cNvSpPr>
          <p:nvPr>
            <p:ph idx="1"/>
          </p:nvPr>
        </p:nvSpPr>
        <p:spPr/>
        <p:txBody>
          <a:bodyPr>
            <a:normAutofit/>
          </a:bodyPr>
          <a:lstStyle/>
          <a:p>
            <a:r>
              <a:rPr lang="en-US" sz="3200" b="1" dirty="0"/>
              <a:t>DSC</a:t>
            </a:r>
            <a:r>
              <a:rPr lang="en-US" sz="3200" dirty="0"/>
              <a:t> is a management platform in PowerShell that enables you to manage your IT and development infrastructure with </a:t>
            </a:r>
            <a:r>
              <a:rPr lang="en-US" sz="3200" dirty="0">
                <a:solidFill>
                  <a:srgbClr val="FF0000"/>
                </a:solidFill>
              </a:rPr>
              <a:t>configuration as code</a:t>
            </a:r>
            <a:r>
              <a:rPr lang="en-US" sz="3200" dirty="0"/>
              <a:t>.</a:t>
            </a:r>
          </a:p>
          <a:p>
            <a:r>
              <a:rPr lang="en-US" sz="2000" dirty="0">
                <a:hlinkClick r:id="rId3"/>
              </a:rPr>
              <a:t>https://docs.microsoft.com/en-us/powershell/dsc/overview/overview</a:t>
            </a:r>
            <a:endParaRPr lang="en-US" sz="2000" dirty="0"/>
          </a:p>
          <a:p>
            <a:r>
              <a:rPr lang="en-US" sz="3200" dirty="0"/>
              <a:t>DSC consumes MOF files and then applies the configuration (“Make it so”)</a:t>
            </a:r>
          </a:p>
          <a:p>
            <a:r>
              <a:rPr lang="en-US" sz="2000" dirty="0">
                <a:hlinkClick r:id="rId4"/>
              </a:rPr>
              <a:t>https://docs.microsoft.com/en-us/windows/desktop/wmisdk/managed-object-format--mof-</a:t>
            </a:r>
            <a:endParaRPr lang="en-US" sz="2000" dirty="0"/>
          </a:p>
        </p:txBody>
      </p:sp>
    </p:spTree>
    <p:extLst>
      <p:ext uri="{BB962C8B-B14F-4D97-AF65-F5344CB8AC3E}">
        <p14:creationId xmlns:p14="http://schemas.microsoft.com/office/powerpoint/2010/main" val="93922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B5B278-D746-4A85-8E4C-3CB4D7A40121}"/>
              </a:ext>
            </a:extLst>
          </p:cNvPr>
          <p:cNvSpPr/>
          <p:nvPr/>
        </p:nvSpPr>
        <p:spPr>
          <a:xfrm>
            <a:off x="4150612" y="2967335"/>
            <a:ext cx="388760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DEMO TIME!</a:t>
            </a:r>
          </a:p>
        </p:txBody>
      </p:sp>
    </p:spTree>
    <p:extLst>
      <p:ext uri="{BB962C8B-B14F-4D97-AF65-F5344CB8AC3E}">
        <p14:creationId xmlns:p14="http://schemas.microsoft.com/office/powerpoint/2010/main" val="2071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Domino's Color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http://schemas.microsoft.com/office/2006/documentManagement/types"/>
    <ds:schemaRef ds:uri="http://www.w3.org/XML/1998/namespace"/>
    <ds:schemaRef ds:uri="http://purl.org/dc/terms/"/>
    <ds:schemaRef ds:uri="http://schemas.microsoft.com/office/infopath/2007/PartnerControls"/>
    <ds:schemaRef ds:uri="http://purl.org/dc/elements/1.1/"/>
    <ds:schemaRef ds:uri="http://purl.org/dc/dcmitype/"/>
    <ds:schemaRef ds:uri="http://schemas.openxmlformats.org/package/2006/metadata/core-propertie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1079</TotalTime>
  <Words>654</Words>
  <Application>Microsoft Office PowerPoint</Application>
  <PresentationFormat>Custom</PresentationFormat>
  <Paragraphs>108</Paragraphs>
  <Slides>14</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.AppleSystemUIFont</vt:lpstr>
      <vt:lpstr>Arial</vt:lpstr>
      <vt:lpstr>Arial Bold</vt:lpstr>
      <vt:lpstr>Arial Narrow</vt:lpstr>
      <vt:lpstr>Bebas Neue</vt:lpstr>
      <vt:lpstr>Bebas Neue Bold</vt:lpstr>
      <vt:lpstr>Calibri</vt:lpstr>
      <vt:lpstr>Lucida Grande</vt:lpstr>
      <vt:lpstr>Pizza Press</vt:lpstr>
      <vt:lpstr>2_Office Theme</vt:lpstr>
      <vt:lpstr>Tech 16x9</vt:lpstr>
      <vt:lpstr>Powershell</vt:lpstr>
      <vt:lpstr>Scott Miller – MCP, Security+</vt:lpstr>
      <vt:lpstr>GITHUB LINK</vt:lpstr>
      <vt:lpstr>Agenda</vt:lpstr>
      <vt:lpstr>What is PowerShell? </vt:lpstr>
      <vt:lpstr>DBATOOLS</vt:lpstr>
      <vt:lpstr>PowerPoint Presentation</vt:lpstr>
      <vt:lpstr>DESIRED STATE CONFIGURATION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dc:title>
  <dc:creator>Scott Miller</dc:creator>
  <cp:lastModifiedBy>Scott Miller (IT - InfPulse)</cp:lastModifiedBy>
  <cp:revision>24</cp:revision>
  <dcterms:created xsi:type="dcterms:W3CDTF">2019-01-01T17:05:41Z</dcterms:created>
  <dcterms:modified xsi:type="dcterms:W3CDTF">2019-01-10T00:46:16Z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